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sldIdLst>
    <p:sldId id="282" r:id="rId5"/>
    <p:sldId id="307" r:id="rId6"/>
    <p:sldId id="260" r:id="rId7"/>
    <p:sldId id="261" r:id="rId8"/>
    <p:sldId id="283" r:id="rId9"/>
    <p:sldId id="285" r:id="rId10"/>
    <p:sldId id="30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63" r:id="rId21"/>
    <p:sldId id="270" r:id="rId22"/>
    <p:sldId id="296" r:id="rId23"/>
    <p:sldId id="298" r:id="rId24"/>
    <p:sldId id="297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6" r:id="rId39"/>
    <p:sldId id="314" r:id="rId40"/>
    <p:sldId id="315" r:id="rId41"/>
    <p:sldId id="317" r:id="rId42"/>
    <p:sldId id="318" r:id="rId43"/>
    <p:sldId id="320" r:id="rId44"/>
    <p:sldId id="321" r:id="rId45"/>
    <p:sldId id="319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7"/>
            <p14:sldId id="260"/>
            <p14:sldId id="261"/>
            <p14:sldId id="283"/>
            <p14:sldId id="285"/>
            <p14:sldId id="303"/>
            <p14:sldId id="284"/>
            <p14:sldId id="286"/>
            <p14:sldId id="287"/>
            <p14:sldId id="288"/>
            <p14:sldId id="289"/>
            <p14:sldId id="290"/>
          </p14:sldIdLst>
        </p14:section>
        <p14:section name="Untitled Section" id="{1DB02032-E45E-4409-AD9E-959B3FA7150D}">
          <p14:sldIdLst>
            <p14:sldId id="291"/>
            <p14:sldId id="293"/>
            <p14:sldId id="294"/>
            <p14:sldId id="263"/>
            <p14:sldId id="270"/>
            <p14:sldId id="296"/>
            <p14:sldId id="298"/>
            <p14:sldId id="297"/>
            <p14:sldId id="299"/>
            <p14:sldId id="300"/>
            <p14:sldId id="301"/>
            <p14:sldId id="302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20"/>
            <p14:sldId id="321"/>
            <p14:sldId id="319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71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broipsum.com/" TargetMode="External"/><Relationship Id="rId4" Type="http://schemas.openxmlformats.org/officeDocument/2006/relationships/hyperlink" Target="https://baconipsum.com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8DC4-D021-7958-C24A-1C3F8F22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29FA-59DB-B2E3-C4A2-D5AEFF078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8D40-B4F1-0787-9BBA-D2B23EEC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8008-E724-2DD3-7B02-FC9B92B29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ispuni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dane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Obavezno</a:t>
            </a:r>
            <a:r>
              <a:rPr lang="en-US" dirty="0"/>
              <a:t> resource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D36F-A56B-B805-5860-6D4D0983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DC01C-52F4-8E0F-B7F5-61992572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ECC0-8E77-EB6C-C20F-6FC874C29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E7FC-37F2-DC3D-AC3C-1A852F549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1A52-FBEC-C649-B37C-9E3791F1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6B27-FE2F-D028-03E7-2F9427FA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B0239-B926-DDF1-45AF-3D9D5E26F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405A-5ECC-3F0B-6222-6417DFA8F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4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1A89-AF98-C0E1-4ABC-AEBEE7E8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80508-D263-E4B8-12BD-983B7D169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71A36-1557-5674-5C1B-E1ABC3CF0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D5D0-9BF4-DB22-7400-94A50638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F15-F4A3-7DE5-C189-9B2BB39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5A00E-5D7E-E353-ADD5-F97D1727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008BE-7B75-5E41-A50D-8BA7144A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</a:t>
            </a:r>
            <a:r>
              <a:rPr lang="hr-HR" b="1" dirty="0"/>
              <a:t>ranoj fazi interneta</a:t>
            </a:r>
            <a:r>
              <a:rPr lang="hr-HR" dirty="0"/>
              <a:t> (1990-ih), nije bilo CSS-a!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HTML je bio jedini alat za pravljenje sajtova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Nije bilo načina za dizajniranje stranica</a:t>
            </a:r>
            <a:r>
              <a:rPr lang="hr-HR" dirty="0"/>
              <a:t> – sve su izgledale dosadno.</a:t>
            </a:r>
          </a:p>
          <a:p>
            <a:r>
              <a:rPr lang="hr-HR" dirty="0"/>
              <a:t>Marc Andreessen, osnivač prvog internet pretraživača </a:t>
            </a:r>
            <a:r>
              <a:rPr lang="hr-HR" b="1" dirty="0"/>
              <a:t>Mosaic</a:t>
            </a:r>
            <a:r>
              <a:rPr lang="hr-HR" dirty="0"/>
              <a:t>, 1994. godine je rekao: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"Ako želite da kontrolišete izgled sajta... nažalost, nemate sreće."</a:t>
            </a:r>
            <a:br>
              <a:rPr lang="hr-HR" dirty="0"/>
            </a:br>
            <a:r>
              <a:rPr lang="hr-HR" dirty="0"/>
              <a:t>🔹 HTML </a:t>
            </a:r>
            <a:r>
              <a:rPr lang="hr-HR" b="1" dirty="0"/>
              <a:t>nije mogao da menja fontove, boje ili raspored sadržaja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Prvi pokušaj stilizacije – HTML 3.2 (1997)</a:t>
            </a:r>
          </a:p>
          <a:p>
            <a:pPr>
              <a:buFont typeface="+mj-lt"/>
              <a:buAutoNum type="arabicPeriod" startAt="1997"/>
            </a:pPr>
            <a:r>
              <a:rPr lang="hr-HR" dirty="0"/>
              <a:t>godine pojavljuje se </a:t>
            </a:r>
            <a:r>
              <a:rPr lang="hr-HR" b="1" dirty="0"/>
              <a:t>HTML 3.2</a:t>
            </a:r>
            <a:r>
              <a:rPr lang="hr-HR" dirty="0"/>
              <a:t>, koji je dodao:</a:t>
            </a:r>
            <a:br>
              <a:rPr lang="hr-HR" dirty="0"/>
            </a:br>
            <a:r>
              <a:rPr lang="hr-HR" dirty="0"/>
              <a:t>✅ &lt;font&gt; – menja veličinu i boju teksta</a:t>
            </a:r>
            <a:br>
              <a:rPr lang="hr-HR" dirty="0"/>
            </a:br>
            <a:r>
              <a:rPr lang="hr-HR" dirty="0"/>
              <a:t>✅ color – menja boju slova</a:t>
            </a:r>
            <a:br>
              <a:rPr lang="hr-HR" dirty="0"/>
            </a:br>
            <a:r>
              <a:rPr lang="hr-HR" dirty="0"/>
              <a:t>✅ &lt;center&gt; – centriranje teksta</a:t>
            </a:r>
          </a:p>
          <a:p>
            <a:r>
              <a:rPr lang="hr-HR" dirty="0"/>
              <a:t>🚨 </a:t>
            </a:r>
            <a:r>
              <a:rPr lang="hr-HR" b="1" dirty="0"/>
              <a:t>Ali ovo je brzo postao haos!</a:t>
            </a:r>
            <a:br>
              <a:rPr lang="hr-HR" dirty="0"/>
            </a:br>
            <a:r>
              <a:rPr lang="hr-HR" dirty="0"/>
              <a:t>🔹 HTML je </a:t>
            </a:r>
            <a:r>
              <a:rPr lang="hr-HR" b="1" dirty="0"/>
              <a:t>postao prepun neurednog koda</a:t>
            </a:r>
            <a:br>
              <a:rPr lang="hr-HR" dirty="0"/>
            </a:br>
            <a:r>
              <a:rPr lang="hr-HR" dirty="0"/>
              <a:t>🔹 Mešanje </a:t>
            </a:r>
            <a:r>
              <a:rPr lang="hr-HR" b="1" dirty="0"/>
              <a:t>sadržaja i stilova</a:t>
            </a:r>
            <a:r>
              <a:rPr lang="hr-HR" dirty="0"/>
              <a:t> pravilo je probleme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Web stranice su bile ogromne i teške za održavanje</a:t>
            </a:r>
            <a:endParaRPr lang="hr-HR" dirty="0"/>
          </a:p>
          <a:p>
            <a:r>
              <a:rPr lang="hr-HR" dirty="0"/>
              <a:t>Rezultat? 🤦‍♂️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Ovaj način stilizacije je odbačen</a:t>
            </a:r>
            <a:r>
              <a:rPr lang="hr-HR" dirty="0"/>
              <a:t> </a:t>
            </a:r>
            <a:r>
              <a:rPr lang="hr-HR" i="1" dirty="0"/>
              <a:t>(depreciran)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Rešenje – CSS (1996)</a:t>
            </a:r>
          </a:p>
          <a:p>
            <a:r>
              <a:rPr lang="hr-HR" dirty="0"/>
              <a:t>🔹 </a:t>
            </a:r>
            <a:r>
              <a:rPr lang="hr-HR" b="1" dirty="0"/>
              <a:t>1996. godine, W3C je predstavio CSS kao rešenje!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Glavna ideja CSS-a</a:t>
            </a:r>
            <a:r>
              <a:rPr lang="hr-HR" dirty="0"/>
              <a:t> – </a:t>
            </a:r>
            <a:r>
              <a:rPr lang="hr-HR" b="1" dirty="0"/>
              <a:t>razdvajanje sadržaja i dizajna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CSS se brine o izgledu</a:t>
            </a:r>
            <a:r>
              <a:rPr lang="hr-HR" dirty="0"/>
              <a:t>, dok </a:t>
            </a:r>
            <a:r>
              <a:rPr lang="hr-HR" b="1" dirty="0"/>
              <a:t>HTML ostaje čist i fokusiran na sadržaj</a:t>
            </a:r>
            <a:endParaRPr lang="hr-HR" dirty="0"/>
          </a:p>
          <a:p>
            <a:r>
              <a:rPr lang="hr-HR" dirty="0"/>
              <a:t>Håkon Wium Lie (tvorac CSS-a) rekao je: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"Ne treba ti haotičan HTML da bi napravio lep dizajn!"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1346-E3B4-7649-681B-F54BCF37F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C0DF-4325-4FE5-110E-1069EB11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1D02-5BBB-4A7A-E748-1DC06B95D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C3AC-1D73-6D71-B6DE-5A8DEB08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AAB6-00DB-F145-280F-EB4788C0F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Upisite</a:t>
            </a:r>
            <a:r>
              <a:rPr lang="en-US" dirty="0"/>
              <a:t> ! U VS code </a:t>
            </a:r>
            <a:r>
              <a:rPr lang="en-US" dirty="0" err="1"/>
              <a:t>kako</a:t>
            </a:r>
            <a:r>
              <a:rPr lang="en-US" dirty="0"/>
              <a:t> bi ga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generirali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060F-EC25-4F51-60CF-20244ADE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1E3A9-4EE4-068A-6F4E-90BA2C080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A91FB-E22A-ADCB-4276-D9DAE92C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9452-E63C-E76D-1277-509A20249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8ED3-6ABB-518A-CA78-542F924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D5228-58B0-6624-8C14-A1A8E262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28DB-4D1F-EA33-536B-D8A14B1F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B5A-2611-6098-F954-9E871548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C3A6-AE11-01ED-9158-28764007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77181-8900-398C-E7C2-747355C9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D566-9910-5FF0-9FA3-DDAF8152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0BF-4207-1BA6-FD53-5D772B29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7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4EC4-BFCF-4E46-0502-7B76B24D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7915-FBC1-6937-15A9-9C77462BB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D8070-6F86-1BE0-1A72-E45DA3A3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AAAF-D6C6-49DC-9765-46CA07AF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5493-3638-AFB3-AB4B-3945ADC1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1B21-60FD-6366-12F9-CC6BFFCB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F295C-5ECC-BFC6-6F59-F601768F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AA3A-03E5-B9BE-B7DF-251F14E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514F-3B94-1602-1B99-FE736ADA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3050-61C4-0E42-AF81-30EDFF5C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D22E-7000-691C-9BBF-98E3F25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8B25-7E09-C678-D273-F8742CE7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245F-673E-643F-107A-9FA707DA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E076-9B5C-46BF-CCB8-F6884D08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3CFA1-4033-7AD3-6407-8DB0E1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CDE7-036E-03C7-1F14-2634F0DC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9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18B7-3907-2FE6-AD69-1965E2A3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F3B50-4201-45B3-727D-0F44A30F6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A6-05A1-D90C-C379-42D290C1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CA05-CC3B-F795-9081-EF3CB3A8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8F30-FDB1-FA36-066B-16485053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8C7A4-9B07-BB45-06A8-F14BC172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7CFA-569D-EC93-FDCD-DF817EDB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https://developer.mozilla.org/en-US/docs/Learn_web_development/Core/Styling_basics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5BEB-75B1-9D7A-96E8-0497EA83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228-78FD-F520-B416-7B5A23BC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C9BBE-21E3-C055-FAC7-C39DF69A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4A30-805F-2E43-A084-1B72F4777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21C8-C5E8-6E49-14D1-F98D1828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7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https://developer.mozilla.org/en-US/docs/Web/HTML/Element/Heading_Elements</a:t>
            </a:r>
            <a:r>
              <a:rPr lang="en-US" dirty="0"/>
              <a:t> – docs za </a:t>
            </a:r>
            <a:r>
              <a:rPr lang="en-US" dirty="0" err="1"/>
              <a:t>tagove</a:t>
            </a:r>
            <a:endParaRPr lang="en-US" dirty="0"/>
          </a:p>
          <a:p>
            <a:r>
              <a:rPr lang="en-US" dirty="0"/>
              <a:t>BONUS – </a:t>
            </a:r>
            <a:r>
              <a:rPr lang="en-US" dirty="0" err="1"/>
              <a:t>tko</a:t>
            </a:r>
            <a:r>
              <a:rPr lang="en-US" dirty="0"/>
              <a:t> </a:t>
            </a:r>
            <a:r>
              <a:rPr lang="en-US" dirty="0" err="1"/>
              <a:t>uspije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tanku</a:t>
            </a:r>
            <a:r>
              <a:rPr lang="en-US" dirty="0"/>
              <a:t> </a:t>
            </a:r>
            <a:r>
              <a:rPr lang="en-US" dirty="0" err="1"/>
              <a:t>crtu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h2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0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1A35-9B6B-9918-F04F-9F681C34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0B08-3846-0FB4-1CDD-5C28936EC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3DCCF-D131-5B99-82B3-3367B1B3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4D67-CDEE-06BB-B33E-9D61C407E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8343-7E90-3C49-0F65-B8DB39B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B35A-4771-2AD1-9149-A6D49FC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27B8D-2127-A2B1-635E-81066A06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4C4A-2923-AE65-EDF7-D1A1B109F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147D-D522-8E2E-0CD1-AA8B7404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06461-62AB-E3BB-C2F2-E7455B6A3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1DE6-F38A-952E-EBDC-6728056E9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4D91-F629-3FB8-0BEF-306841F8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CAFA-8E64-3A53-26EC-137DD110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01A74-47FC-5B32-3A6A-927C100A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8DBA1-2DB5-6074-C3AD-0228A96B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317E-CB80-3321-D70A-3EBB1748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3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60B3-5822-20BA-3A57-40239950D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84FA4C-6A82-972A-F8C7-21E2C9C02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1A516-3EA6-D472-76E3-F546F21E7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59A3-1ACB-8B15-16BE-90FB2BF49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7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289AA-BCD7-1817-AEE5-A6862214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37760-BCA0-67D6-DD14-3555C6C84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D28D4-D8EF-B5EB-2D57-100ACFB7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1BB4-9114-18D8-36F7-E291BE374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85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98C0-0114-3ED3-C294-272455886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63F38-C5BB-3849-0C81-616841FE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B880A-CFD9-5491-3679-FA208123B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6C-46EF-D7FD-C47D-5017DB54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75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C191-2998-0264-CACE-524410C6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019BF-84C5-47FC-9E86-6CA3E0793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CEDD2-FEB4-D6D5-3721-102CF2045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2515-C748-2907-02BB-9949D7B32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4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BFE7-3BF2-D127-48B1-E74B543B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97BF-0719-4F17-6BD6-DDDC2F6B2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9A39-7F73-85A2-6720-4026CCD47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D849-83E0-0F22-DE76-E49F6FA10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3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D3F9-1632-F61C-3645-59B37DD7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CA022-491E-CEE4-0D8F-54099837B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5CFE9-2433-C27B-5146-62FED427A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4ED8D-F6A0-787A-5A13-A9AD82D3BB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0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tools for dummy text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Lipsum.com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Standard Lorem Ipsum.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Bacon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Meat-themed text.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Bro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Bro culture text.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"Funny Lorem Ipsum"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more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0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215F-751E-CE7E-BD43-F7AFFA917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23BC6-BD9A-8137-93D7-6D8A89779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DD7A6-1371-014C-3629-CF407546A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72E9-A8F2-4187-A0C3-E21E3B60F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5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8C91-0E6B-0F01-5980-64F972DA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0C22B-8DCE-8BA6-4D5C-33E4EF9E6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1C37C-9A67-DD44-E40F-D73B823E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B2DBD-6574-3FD0-B356-218E43F6D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FF3F-0578-F3F0-C994-21B2B72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F50E4-F05A-7162-4FE5-14F33DEEC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0A6E-9E12-C15F-92FD-D4027D97E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a closing slash (also valid in HTML5)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br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hr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0B80-8D3B-7D0D-D8F0-001404BA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7956-2AD5-4EDA-2D82-8383A364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E20F5-E54A-19D5-45D8-B9E6089E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C1345-03E0-4937-2F65-D1A89964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 rtl="0" fontAlgn="base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https://www.atptour.com/en/rankings/singles</a:t>
            </a: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Pokazi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ovoga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 dev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toolsu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kako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izgledaju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list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sajtu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16CF-7EB9-38C2-32FC-6D8F9CCB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1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E070-4170-A954-8885-A72378E1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F21E2-A8C0-BF5D-65B5-003AF60F0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BCAE87-0F78-A012-0371-3B4C752F2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03C3-8959-A931-F693-640233AFC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2457-D09B-CC9B-0BF5-2DDDFA47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45A48-A5EB-E2CB-EE93-CAA83D75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Paragrafi</a:t>
            </a:r>
            <a:r>
              <a:rPr lang="hr-HR" dirty="0"/>
              <a:t>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0F813BA-48B1-379F-9B5A-6D01D4291627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Element paragrafa</a:t>
            </a:r>
            <a:r>
              <a:rPr lang="en-US" dirty="0"/>
              <a:t>&lt;p&gt; </a:t>
            </a:r>
            <a:r>
              <a:rPr lang="pl-PL" dirty="0"/>
              <a:t>koristi se za formatiranje teksta u zasebne odlomke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AB131-6AD9-2512-4936-28EDEE02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97" y="2904342"/>
            <a:ext cx="5577804" cy="2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213A-B644-0E5A-770C-A15F0C4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477592D-3E45-4634-AD55-8BE9285D255D}"/>
              </a:ext>
            </a:extLst>
          </p:cNvPr>
          <p:cNvSpPr txBox="1">
            <a:spLocks/>
          </p:cNvSpPr>
          <p:nvPr/>
        </p:nvSpPr>
        <p:spPr>
          <a:xfrm>
            <a:off x="1142999" y="515815"/>
            <a:ext cx="10515600" cy="22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Zašto koristiti oznake paragrafa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/>
              <a:t>Bez &lt;p&gt; </a:t>
            </a:r>
            <a:r>
              <a:rPr lang="pl-PL" dirty="0"/>
              <a:t>oznaka, sav tekst bi bio u jednom dugačkom bloku.</a:t>
            </a:r>
            <a:endParaRPr lang="en-US" dirty="0"/>
          </a:p>
          <a:p>
            <a:pPr>
              <a:buFontTx/>
              <a:buChar char="-"/>
            </a:pPr>
            <a:r>
              <a:rPr lang="pl-PL" dirty="0"/>
              <a:t>razdvaja tekst i dodaje vizualni razmak između paragrafa.</a:t>
            </a:r>
            <a:endParaRPr lang="en-US" dirty="0"/>
          </a:p>
          <a:p>
            <a:pPr>
              <a:buFontTx/>
              <a:buChar char="-"/>
            </a:pPr>
            <a:r>
              <a:rPr lang="hr-HR" dirty="0"/>
              <a:t>Čitači ekrana koriste</a:t>
            </a:r>
            <a:r>
              <a:rPr lang="en-US" dirty="0"/>
              <a:t> &lt;p&gt; </a:t>
            </a:r>
            <a:r>
              <a:rPr lang="hr-HR" dirty="0"/>
              <a:t>oznake kako bi pomogli slabovidnim korisnicima u navigaciji kroz tekst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3DBD-7E07-21B7-6FED-9AE819FD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6F448-7DC9-EB49-457B-CB01C51F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HTML Void element</a:t>
            </a:r>
            <a:r>
              <a:rPr lang="en-US" dirty="0"/>
              <a:t>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D79EFF-EFB7-BE57-4362-A0FA11451015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Void elementi su HTML elementi koji ne sadrže sadržaj i ne zahtijevaju zatvarajuću oznaku.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8CF9B-B7F9-706E-AC41-654217F3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1" y="4020483"/>
            <a:ext cx="3843338" cy="131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CFCD1-C17D-92F2-564F-2801A5E5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43" y="4084674"/>
            <a:ext cx="3695700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2CC03-8E7B-D353-D595-A354D0A9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4" y="2886043"/>
            <a:ext cx="6953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2A20-8ECA-2548-F695-7AE47D0C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0FA21-BEF5-09F8-2BD2-43B8AAC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Vježba</a:t>
            </a:r>
            <a:r>
              <a:rPr lang="en-US" dirty="0"/>
              <a:t> 2</a:t>
            </a:r>
            <a:r>
              <a:rPr lang="hr-HR" dirty="0"/>
              <a:t>: Formatiranje web stranice koristeći void elemente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0641E-8EB0-999E-E637-32B05E9E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55" y="1819641"/>
            <a:ext cx="5154690" cy="37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1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F6BB-B3B9-CE16-C1A6-7B9E474E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272A9-226E-C30F-EE6A-0A8E9B5C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Uvod u HTML liste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63DFD01-F438-5FE1-A205-9ADF59B1A15F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Neuređena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9D43945-075F-426D-61EF-70B12BC98D90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14727E-D89D-AC6F-29D1-3CE1D276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4" y="2718305"/>
            <a:ext cx="2562225" cy="1038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28195-E146-911F-3BEF-C120A769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73" y="2632580"/>
            <a:ext cx="1838325" cy="1123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3346E-12A1-9D09-9E42-ABAF4DC47166}"/>
              </a:ext>
            </a:extLst>
          </p:cNvPr>
          <p:cNvSpPr txBox="1"/>
          <p:nvPr/>
        </p:nvSpPr>
        <p:spPr>
          <a:xfrm>
            <a:off x="2429539" y="4109282"/>
            <a:ext cx="2126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listu s točkama.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redoslijed nije bitan (npr. popis za kupovinu).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2906F-AFA4-7ECF-2216-3BD6043CE138}"/>
              </a:ext>
            </a:extLst>
          </p:cNvPr>
          <p:cNvSpPr txBox="1"/>
          <p:nvPr/>
        </p:nvSpPr>
        <p:spPr>
          <a:xfrm>
            <a:off x="7765310" y="4108966"/>
            <a:ext cx="212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numeriranu listu.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je redoslijed bitan (npr. upute, rang-liste).</a:t>
            </a:r>
          </a:p>
        </p:txBody>
      </p:sp>
    </p:spTree>
    <p:extLst>
      <p:ext uri="{BB962C8B-B14F-4D97-AF65-F5344CB8AC3E}">
        <p14:creationId xmlns:p14="http://schemas.microsoft.com/office/powerpoint/2010/main" val="357035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9A0-49FF-B735-9EB8-4803D23A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13C0A-1A70-75D1-F597-A598E4CA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ugniježđene liste u HTML-u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892E75-BA2C-FE89-D487-5766F10F7209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27954C"/>
                </a:solidFill>
              </a:rPr>
              <a:t>DOBRO </a:t>
            </a:r>
            <a:r>
              <a:rPr lang="hr-HR" sz="2000" dirty="0">
                <a:solidFill>
                  <a:srgbClr val="27954C"/>
                </a:solidFill>
              </a:rPr>
              <a:t>ugniježđen</a:t>
            </a:r>
            <a:r>
              <a:rPr lang="en-US" sz="2000" dirty="0">
                <a:solidFill>
                  <a:srgbClr val="27954C"/>
                </a:solidFill>
              </a:rPr>
              <a:t>A</a:t>
            </a:r>
            <a:r>
              <a:rPr lang="hr-HR" sz="2000" dirty="0">
                <a:solidFill>
                  <a:srgbClr val="27954C"/>
                </a:solidFill>
              </a:rPr>
              <a:t> lista</a:t>
            </a:r>
            <a:endParaRPr lang="en-US" sz="2000" dirty="0">
              <a:solidFill>
                <a:srgbClr val="27954C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7C8D54-1849-62A9-9C27-7590224BFB58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rgbClr val="FF0000"/>
                </a:solidFill>
              </a:rPr>
              <a:t>loše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formatiran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AD661-6D94-064D-992A-1EED4A2D16E0}"/>
              </a:ext>
            </a:extLst>
          </p:cNvPr>
          <p:cNvSpPr txBox="1"/>
          <p:nvPr/>
        </p:nvSpPr>
        <p:spPr>
          <a:xfrm>
            <a:off x="1621464" y="4293632"/>
            <a:ext cx="381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Pomažu pri organiziranju hijerarhijskih podataka.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- </a:t>
            </a:r>
            <a:r>
              <a:rPr lang="pl-PL" sz="1200" dirty="0"/>
              <a:t>Poboljšavaju strukturu sadržaja na web-stranicama</a:t>
            </a:r>
            <a:endParaRPr lang="hr-H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9A736-837C-0C39-5A52-CC0A3879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55" y="2486580"/>
            <a:ext cx="1758251" cy="162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5CC02-E185-B524-54F2-F14A522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66" y="2582161"/>
            <a:ext cx="3505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5026-5C52-6210-4214-FE1985F7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1D9A08-75F3-A606-051C-D22545847069}"/>
              </a:ext>
            </a:extLst>
          </p:cNvPr>
          <p:cNvSpPr txBox="1"/>
          <p:nvPr/>
        </p:nvSpPr>
        <p:spPr>
          <a:xfrm>
            <a:off x="815162" y="525501"/>
            <a:ext cx="10561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Uobičajene greške koje treba izbjegavati</a:t>
            </a:r>
            <a:endParaRPr lang="en-US" sz="2000" dirty="0"/>
          </a:p>
          <a:p>
            <a:endParaRPr lang="en-US" sz="1200" dirty="0"/>
          </a:p>
          <a:p>
            <a:r>
              <a:rPr lang="hr-HR" sz="1200" dirty="0"/>
              <a:t>❌ </a:t>
            </a:r>
            <a:r>
              <a:rPr lang="hr-HR" sz="1200" b="1" dirty="0"/>
              <a:t>Zaboravljanje zatvaranja oznaka</a:t>
            </a:r>
            <a:r>
              <a:rPr lang="hr-HR" sz="1200" dirty="0"/>
              <a:t> (&lt;/</a:t>
            </a:r>
            <a:r>
              <a:rPr lang="hr-HR" sz="1200" dirty="0" err="1"/>
              <a:t>ul</a:t>
            </a:r>
            <a:r>
              <a:rPr lang="hr-HR" sz="1200" dirty="0"/>
              <a:t>&gt; ili &lt;/</a:t>
            </a:r>
            <a:r>
              <a:rPr lang="hr-HR" sz="1200" dirty="0" err="1"/>
              <a:t>ol</a:t>
            </a:r>
            <a:r>
              <a:rPr lang="hr-HR" sz="1200" dirty="0"/>
              <a:t>&gt;).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Nepravilno uvlačenje koda, što otežava čitanje i održavanje.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Postavljanje &lt;/li&gt; prije zatvaranja ugniježđene liste umjesto nakon nje.</a:t>
            </a:r>
            <a:endParaRPr lang="hr-HR" sz="1200" dirty="0"/>
          </a:p>
          <a:p>
            <a:endParaRPr lang="hr-H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A022D-3651-00EB-B9BB-F93B5515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68" y="2404064"/>
            <a:ext cx="3086100" cy="1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F9EB-392C-D678-02F5-7556ACF5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93" y="2404064"/>
            <a:ext cx="2628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7F820-3C11-004B-9B8C-B2AF88FD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</a:t>
            </a:r>
            <a:r>
              <a:rPr lang="hr-HR" dirty="0" err="1"/>
              <a:t>žba</a:t>
            </a:r>
            <a:r>
              <a:rPr lang="hr-HR" dirty="0"/>
              <a:t> 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77E34-EB90-48CA-BA56-BAA71617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88" y="1907587"/>
            <a:ext cx="4121224" cy="36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A5C2-59F0-1E4C-AE73-F09052E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Atributi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05C5-220D-854C-82C7-3F5DFC84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hr-HR" dirty="0"/>
              <a:t>HTML elementi mogu imati </a:t>
            </a:r>
            <a:r>
              <a:rPr lang="hr-HR" b="1" dirty="0"/>
              <a:t>atribute</a:t>
            </a:r>
            <a:r>
              <a:rPr lang="hr-HR" dirty="0"/>
              <a:t> koji dodaju dodatne informacije o elementu.</a:t>
            </a:r>
            <a:endParaRPr lang="en-US" dirty="0"/>
          </a:p>
          <a:p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A6D31-22C0-FADC-E55F-844F29FA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30" y="2638906"/>
            <a:ext cx="3601533" cy="61587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CDF2DF-07A0-2894-4B19-A52DF1EAE838}"/>
              </a:ext>
            </a:extLst>
          </p:cNvPr>
          <p:cNvSpPr txBox="1">
            <a:spLocks/>
          </p:cNvSpPr>
          <p:nvPr/>
        </p:nvSpPr>
        <p:spPr>
          <a:xfrm>
            <a:off x="664535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/>
              <a:t>GLOBALNI ATRIBUTI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9F440-8CE2-4C40-EDBC-849C5DF1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58" y="4450500"/>
            <a:ext cx="326707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ED3E9-7557-ABF9-387D-0540147D1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05" y="4379063"/>
            <a:ext cx="4610100" cy="80962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1D10EF-A65B-C798-C91B-ACD2C90786A8}"/>
              </a:ext>
            </a:extLst>
          </p:cNvPr>
          <p:cNvSpPr txBox="1">
            <a:spLocks/>
          </p:cNvSpPr>
          <p:nvPr/>
        </p:nvSpPr>
        <p:spPr>
          <a:xfrm>
            <a:off x="144957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SPE</a:t>
            </a:r>
            <a:r>
              <a:rPr lang="hr-HR" sz="2000" dirty="0" err="1"/>
              <a:t>cifični</a:t>
            </a:r>
            <a:r>
              <a:rPr lang="hr-HR" sz="2000" dirty="0"/>
              <a:t> ATRIBUTI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97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83F-A14B-6F5A-51D7-7C283885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84B9-9DB7-13E5-6467-AADF34FE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ANCOR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1300-AA9C-A055-2DAE-6A3D06023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6C05F-409A-9D14-E008-6CB1FB73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1799-42F9-1F44-8C0D-CFAC805F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EA9B-7F58-5361-700B-49410171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980F4-CFC1-2C5F-534C-207B3C5F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293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0421-03C0-1CD8-4141-7D3FB5A2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59D9-B13C-2D67-CB0F-DE8187D5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IMG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D1A0-7C3A-1CC6-9F45-9F695FFC5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src</a:t>
            </a:r>
            <a:r>
              <a:rPr lang="en-US" b="1" dirty="0"/>
              <a:t> </a:t>
            </a:r>
            <a:r>
              <a:rPr lang="en-US" b="1" dirty="0" err="1"/>
              <a:t>atribut</a:t>
            </a:r>
            <a:r>
              <a:rPr lang="en-US" dirty="0"/>
              <a:t> (source) </a:t>
            </a:r>
            <a:r>
              <a:rPr lang="en-US" dirty="0" err="1"/>
              <a:t>definira</a:t>
            </a:r>
            <a:r>
              <a:rPr lang="en-US" dirty="0"/>
              <a:t> </a:t>
            </a:r>
            <a:r>
              <a:rPr lang="en-US" b="1" dirty="0" err="1"/>
              <a:t>izvor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en-US" b="1" dirty="0"/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&gt; </a:t>
            </a:r>
            <a:r>
              <a:rPr lang="hr-HR" dirty="0"/>
              <a:t>nema zatvarajući tag</a:t>
            </a:r>
            <a:r>
              <a:rPr lang="en-US" dirty="0"/>
              <a:t>, </a:t>
            </a:r>
            <a:r>
              <a:rPr lang="hr-HR" dirty="0"/>
              <a:t>jer je </a:t>
            </a:r>
            <a:r>
              <a:rPr lang="hr-HR" b="1" dirty="0" err="1"/>
              <a:t>void</a:t>
            </a:r>
            <a:r>
              <a:rPr lang="hr-HR" b="1" dirty="0"/>
              <a:t> element</a:t>
            </a:r>
            <a:r>
              <a:rPr lang="hr-HR" dirty="0"/>
              <a:t> (</a:t>
            </a:r>
            <a:r>
              <a:rPr lang="hr-HR" dirty="0" err="1"/>
              <a:t>samozatvarajući</a:t>
            </a:r>
            <a:r>
              <a:rPr lang="hr-H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C1331-7484-9F7C-8FE6-19469C10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45" y="3349256"/>
            <a:ext cx="7493983" cy="10579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E613728-BE2F-CFD7-3243-34F4047A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8" y="4530045"/>
            <a:ext cx="73052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Zašto je</a:t>
            </a:r>
            <a:r>
              <a:rPr kumimoji="0" lang="en-U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hr-HR" altLang="sr-Latn-RS" b="1" dirty="0" err="1">
                <a:latin typeface="Arial" panose="020B0604020202020204" pitchFamily="34" charset="0"/>
              </a:rPr>
              <a:t>žan</a:t>
            </a:r>
            <a:r>
              <a:rPr lang="en-US" altLang="sr-Latn-RS" b="1" dirty="0">
                <a:latin typeface="Arial" panose="020B0604020202020204" pitchFamily="34" charset="0"/>
              </a:rPr>
              <a:t>?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Pomaže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slijepim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sr-Latn-R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slabovidn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sr-Latn-RS" dirty="0" err="1">
                <a:latin typeface="Arial" panose="020B0604020202020204" pitchFamily="34" charset="0"/>
              </a:rPr>
              <a:t>osobama</a:t>
            </a:r>
            <a:r>
              <a:rPr lang="en-US" altLang="sr-Latn-RS" dirty="0">
                <a:latin typeface="Arial" panose="020B0604020202020204" pitchFamily="34" charset="0"/>
              </a:rPr>
              <a:t> da </a:t>
            </a:r>
            <a:r>
              <a:rPr lang="en-US" altLang="sr-Latn-RS" dirty="0" err="1">
                <a:latin typeface="Arial" panose="020B0604020202020204" pitchFamily="34" charset="0"/>
              </a:rPr>
              <a:t>razumiju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sadržaj slike.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Kada slika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 može učita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prikazuje se alternativni tekst.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F89F-AD41-B6E5-10AE-C058425E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4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D5FC-31FD-BB75-D99F-EB82B07D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hr-HR" dirty="0" err="1"/>
              <a:t>Procitati</a:t>
            </a:r>
            <a:r>
              <a:rPr lang="hr-HR" dirty="0"/>
              <a:t> stranicu na W3 </a:t>
            </a:r>
            <a:r>
              <a:rPr lang="hr-HR" dirty="0" err="1"/>
              <a:t>Schools</a:t>
            </a:r>
            <a:r>
              <a:rPr lang="hr-HR" dirty="0"/>
              <a:t> i riješiti kviz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A791-8E70-7FDE-D36D-7859847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75" y="2667409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D1B7-5DD9-0DFD-8BE7-B23B73F9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A853-B772-BFC7-CA69-47D2D2C6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Apsolutne i Relativne Putanje u HTML-u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47B6-531F-843D-407E-E1A529772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738852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Putanja datoteke je </a:t>
            </a:r>
            <a:r>
              <a:rPr lang="hr-HR" b="1" dirty="0"/>
              <a:t>jedinstvena lokacija</a:t>
            </a:r>
            <a:r>
              <a:rPr lang="hr-HR" dirty="0"/>
              <a:t> na računa</a:t>
            </a:r>
            <a:r>
              <a:rPr lang="en-US" dirty="0" err="1"/>
              <a:t>lu</a:t>
            </a:r>
            <a:r>
              <a:rPr lang="hr-HR" dirty="0"/>
              <a:t> </a:t>
            </a:r>
            <a:r>
              <a:rPr lang="hr-HR" dirty="0" err="1"/>
              <a:t>gd</a:t>
            </a:r>
            <a:r>
              <a:rPr lang="en-US" dirty="0"/>
              <a:t>j</a:t>
            </a:r>
            <a:r>
              <a:rPr lang="hr-HR" dirty="0"/>
              <a:t>e se nalazi određeni </a:t>
            </a:r>
            <a:r>
              <a:rPr lang="hr-HR" dirty="0" err="1"/>
              <a:t>fajl</a:t>
            </a:r>
            <a:r>
              <a:rPr lang="hr-HR" dirty="0"/>
              <a:t> ili folder.</a:t>
            </a:r>
            <a:endParaRPr lang="en-US" dirty="0"/>
          </a:p>
          <a:p>
            <a:r>
              <a:rPr lang="hr-HR" dirty="0"/>
              <a:t>To možemo </a:t>
            </a:r>
            <a:r>
              <a:rPr lang="hr-HR" dirty="0" err="1"/>
              <a:t>uporediti</a:t>
            </a:r>
            <a:r>
              <a:rPr lang="hr-HR" dirty="0"/>
              <a:t> sa </a:t>
            </a:r>
            <a:r>
              <a:rPr lang="hr-HR" b="1" dirty="0"/>
              <a:t>adresom u stvarnom </a:t>
            </a:r>
            <a:r>
              <a:rPr lang="hr-HR" b="1" dirty="0" err="1"/>
              <a:t>sv</a:t>
            </a:r>
            <a:r>
              <a:rPr lang="en-US" b="1" dirty="0" err="1"/>
              <a:t>ije</a:t>
            </a:r>
            <a:r>
              <a:rPr lang="hr-HR" b="1" dirty="0"/>
              <a:t>tu</a:t>
            </a:r>
            <a:endParaRPr lang="hr-HR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6E1C4B-DAE6-3D61-83BB-CB36041A5D96}"/>
              </a:ext>
            </a:extLst>
          </p:cNvPr>
          <p:cNvSpPr txBox="1">
            <a:spLocks/>
          </p:cNvSpPr>
          <p:nvPr/>
        </p:nvSpPr>
        <p:spPr>
          <a:xfrm>
            <a:off x="0" y="2905278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APSOLUTNA PUTANJA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039AD3-E91A-71C4-BC8E-4C1EADA4EF6A}"/>
              </a:ext>
            </a:extLst>
          </p:cNvPr>
          <p:cNvSpPr txBox="1">
            <a:spLocks/>
          </p:cNvSpPr>
          <p:nvPr/>
        </p:nvSpPr>
        <p:spPr>
          <a:xfrm>
            <a:off x="-104553" y="4134294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RELATIVNA PUTANJA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DAAC8-486C-91A2-99AA-ECA5431A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3" y="3103666"/>
            <a:ext cx="397192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BFB4-D5D9-77CD-13D8-CAB3487D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3" y="4012907"/>
            <a:ext cx="19621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9DEF0-D7E8-F81D-71E5-AF5612D4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53" y="4733286"/>
            <a:ext cx="1714500" cy="54292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3D84742-1CE5-0871-CE7A-009980F3C2FB}"/>
              </a:ext>
            </a:extLst>
          </p:cNvPr>
          <p:cNvSpPr txBox="1">
            <a:spLocks/>
          </p:cNvSpPr>
          <p:nvPr/>
        </p:nvSpPr>
        <p:spPr>
          <a:xfrm>
            <a:off x="5236535" y="4546856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TRENUTNI DIREKTORIJ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8BF854-4F9E-CBF8-748C-115D94ED4AB6}"/>
              </a:ext>
            </a:extLst>
          </p:cNvPr>
          <p:cNvSpPr txBox="1">
            <a:spLocks/>
          </p:cNvSpPr>
          <p:nvPr/>
        </p:nvSpPr>
        <p:spPr>
          <a:xfrm>
            <a:off x="5075494" y="3814520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3"/>
                </a:solidFill>
              </a:rPr>
              <a:t>Jedan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nivo</a:t>
            </a:r>
            <a:r>
              <a:rPr lang="en-US" sz="1400" dirty="0">
                <a:solidFill>
                  <a:schemeClr val="accent3"/>
                </a:solidFill>
              </a:rPr>
              <a:t> gore</a:t>
            </a:r>
          </a:p>
        </p:txBody>
      </p:sp>
    </p:spTree>
    <p:extLst>
      <p:ext uri="{BB962C8B-B14F-4D97-AF65-F5344CB8AC3E}">
        <p14:creationId xmlns:p14="http://schemas.microsoft.com/office/powerpoint/2010/main" val="132243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1D0D-9E4D-4BCF-131C-61ADEC02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8945-D26D-4EEC-C04E-7F1497C0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5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34CF-B4BC-B5C8-8BD5-B902FD26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en-US" dirty="0" err="1"/>
              <a:t>Pove</a:t>
            </a:r>
            <a:r>
              <a:rPr lang="hr-HR" dirty="0" err="1"/>
              <a:t>žite</a:t>
            </a:r>
            <a:r>
              <a:rPr lang="hr-HR" dirty="0"/>
              <a:t> pravilno slike u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C682-7767-A6A2-B554-221FCEC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6" y="2765572"/>
            <a:ext cx="4286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788FC-A570-CA0E-24FD-362988F6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03" y="2598408"/>
            <a:ext cx="1834325" cy="26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8BA1-16B0-ED49-3BA4-8BB33255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1C32-B135-B959-EA04-AC153648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Višestranih Web </a:t>
            </a:r>
            <a:r>
              <a:rPr lang="hr-HR" dirty="0" err="1"/>
              <a:t>Sajtova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477E-E538-F0DA-276A-8B78179F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B959-EB98-76AC-A460-3C25FD91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90B7-9F08-6340-968E-EE68DD7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D434-A89C-C825-698C-F28B33CC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6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E6F-1C86-38C5-FAA5-B28D0DC4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976730" cy="2147664"/>
          </a:xfrm>
        </p:spPr>
        <p:txBody>
          <a:bodyPr>
            <a:normAutofit/>
          </a:bodyPr>
          <a:lstStyle/>
          <a:p>
            <a:r>
              <a:rPr lang="hr-HR" dirty="0"/>
              <a:t>Izradite</a:t>
            </a:r>
            <a:r>
              <a:rPr lang="en-US" dirty="0"/>
              <a:t> vi</a:t>
            </a:r>
            <a:r>
              <a:rPr lang="hr-HR" dirty="0" err="1"/>
              <a:t>šestraničan</a:t>
            </a:r>
            <a:r>
              <a:rPr lang="hr-HR" dirty="0"/>
              <a:t> sajt. </a:t>
            </a:r>
          </a:p>
          <a:p>
            <a:pPr lvl="1"/>
            <a:r>
              <a:rPr lang="hr-HR" dirty="0"/>
              <a:t>Klik na sliku vodi nas na o nama stranicu</a:t>
            </a:r>
          </a:p>
          <a:p>
            <a:pPr lvl="1"/>
            <a:r>
              <a:rPr lang="hr-HR" dirty="0"/>
              <a:t>Klik na Kontaktirajte me, vodi nas na kontakt stranicu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09889-26FC-55C4-28F7-B8373051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59" y="1026909"/>
            <a:ext cx="2348245" cy="43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AFEA-5C4D-F5E9-33C4-0C604EFC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B044-B4BD-767A-124E-897543A3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 U CSS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16318-209D-387B-86DF-DB1FAB5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Stilizacija</a:t>
            </a:r>
            <a:r>
              <a:rPr lang="en-US" dirty="0"/>
              <a:t> web </a:t>
            </a:r>
            <a:r>
              <a:rPr lang="en-US" dirty="0" err="1"/>
              <a:t>stranica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074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0313-C99D-EAD0-6F3B-EA42B6A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aterfall&#10;&#10;AI-generated content may be incorrect.">
            <a:extLst>
              <a:ext uri="{FF2B5EF4-FFF2-40B4-BE49-F238E27FC236}">
                <a16:creationId xmlns:a16="http://schemas.microsoft.com/office/drawing/2014/main" id="{FBAFAC77-96B4-7828-3D12-10114C9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022976" y="987425"/>
            <a:ext cx="5332412" cy="487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29A98-E11B-B641-1BFC-1C63F190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en-US" dirty="0"/>
              <a:t>Sto je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57F7-C7EB-BF18-35AE-7D014E53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r>
              <a:rPr lang="hr-HR" dirty="0"/>
              <a:t>CSS je skraćenica za </a:t>
            </a:r>
            <a:r>
              <a:rPr lang="hr-HR" b="1" dirty="0"/>
              <a:t>Cascading Style Sheets</a:t>
            </a:r>
            <a:r>
              <a:rPr lang="hr-HR" dirty="0"/>
              <a:t> </a:t>
            </a:r>
            <a:r>
              <a:rPr lang="hr-HR" i="1" dirty="0"/>
              <a:t>(Kaskadne </a:t>
            </a:r>
            <a:r>
              <a:rPr lang="en-US" i="1" dirty="0" err="1"/>
              <a:t>Stilizirane</a:t>
            </a:r>
            <a:r>
              <a:rPr lang="en-US" i="1" dirty="0"/>
              <a:t> </a:t>
            </a:r>
            <a:r>
              <a:rPr lang="en-US" i="1" dirty="0" err="1"/>
              <a:t>tabele</a:t>
            </a:r>
            <a:endParaRPr lang="en-US" i="1" dirty="0"/>
          </a:p>
          <a:p>
            <a:r>
              <a:rPr lang="hr-HR" dirty="0"/>
              <a:t>💡 </a:t>
            </a:r>
            <a:r>
              <a:rPr lang="hr-HR" b="1" dirty="0"/>
              <a:t>Šta znači "kaskadno" (Cascading)?</a:t>
            </a:r>
            <a:br>
              <a:rPr lang="hr-HR" dirty="0"/>
            </a:br>
            <a:r>
              <a:rPr lang="hr-HR" dirty="0"/>
              <a:t>👉 Zamislimo </a:t>
            </a:r>
            <a:r>
              <a:rPr lang="hr-HR" b="1" dirty="0"/>
              <a:t>vodopad</a:t>
            </a:r>
            <a:r>
              <a:rPr lang="hr-HR" dirty="0"/>
              <a:t> – voda teče sa jednog nivoa na drugi.</a:t>
            </a:r>
            <a:br>
              <a:rPr lang="hr-HR" dirty="0"/>
            </a:br>
            <a:r>
              <a:rPr lang="hr-HR" dirty="0"/>
              <a:t>👉 Isto tako, </a:t>
            </a:r>
            <a:r>
              <a:rPr lang="hr-HR" b="1" dirty="0"/>
              <a:t>CSS stilovi se primenjuju od najopštijih do najspecifičnijih pravila</a:t>
            </a:r>
            <a:r>
              <a:rPr lang="hr-HR" dirty="0"/>
              <a:t>.</a:t>
            </a:r>
            <a:br>
              <a:rPr lang="hr-HR" dirty="0"/>
            </a:br>
            <a:r>
              <a:rPr lang="hr-HR" dirty="0"/>
              <a:t>👉 Ovo omogućava </a:t>
            </a:r>
            <a:r>
              <a:rPr lang="hr-HR" b="1" dirty="0"/>
              <a:t>kontrolu dizajna</a:t>
            </a:r>
            <a:r>
              <a:rPr lang="hr-HR" dirty="0"/>
              <a:t> i fleksibilnost.</a:t>
            </a:r>
            <a:r>
              <a:rPr lang="hr-HR" i="1" dirty="0"/>
              <a:t> Tabele)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1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6CF5-EDE4-0A57-D87A-09F72FD6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AE8E-1FA9-2F2A-C197-4ECFEBD0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10959"/>
            <a:ext cx="7008812" cy="48360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5785-3589-C08C-8BF2-17DBD94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pt-BR" dirty="0"/>
              <a:t>zaŠto KORISTIMO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3F72-CA71-B353-B2F0-AE77656A9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CSS </a:t>
            </a:r>
            <a:r>
              <a:rPr lang="en-US" sz="1500" b="1" err="1"/>
              <a:t>transformira</a:t>
            </a:r>
            <a:r>
              <a:rPr lang="hr-HR" sz="1500" b="1"/>
              <a:t> običan HTML u atraktivan dizajn!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🔹 Bez CSS-a – sajtovi su obični, crno-beli i dosadni.</a:t>
            </a:r>
            <a:br>
              <a:rPr lang="hr-HR" sz="1500"/>
            </a:br>
            <a:r>
              <a:rPr lang="hr-HR" sz="1500"/>
              <a:t>🔹 </a:t>
            </a:r>
            <a:r>
              <a:rPr lang="hr-HR" sz="1500" b="1"/>
              <a:t>Uz CSS – možemo menjati: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Boje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🔤 </a:t>
            </a:r>
            <a:r>
              <a:rPr lang="hr-HR" sz="1500" b="1"/>
              <a:t>Fontove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🖼 </a:t>
            </a:r>
            <a:r>
              <a:rPr lang="hr-HR" sz="1500" b="1"/>
              <a:t>Pozadinske slike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📏 </a:t>
            </a:r>
            <a:r>
              <a:rPr lang="hr-HR" sz="1500" b="1"/>
              <a:t>Raspored i veličinu elemenata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✨ </a:t>
            </a:r>
            <a:r>
              <a:rPr lang="hr-HR" sz="1500" b="1"/>
              <a:t>Animacije i efekte</a:t>
            </a:r>
            <a:endParaRPr lang="hr-HR" sz="1500"/>
          </a:p>
        </p:txBody>
      </p:sp>
    </p:spTree>
    <p:extLst>
      <p:ext uri="{BB962C8B-B14F-4D97-AF65-F5344CB8AC3E}">
        <p14:creationId xmlns:p14="http://schemas.microsoft.com/office/powerpoint/2010/main" val="380940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304-C666-D2D0-FD5F-D60345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800" dirty="0"/>
              <a:t>Inline CSS (Unutar HTML oznake)</a:t>
            </a:r>
            <a:endParaRPr lang="hr-HR" sz="18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CCB3-34F0-F425-03DE-C82AA34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617243"/>
            <a:ext cx="4705350" cy="35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CA3D-5A54-518B-4CAA-EA86BE57A29B}"/>
              </a:ext>
            </a:extLst>
          </p:cNvPr>
          <p:cNvSpPr txBox="1"/>
          <p:nvPr/>
        </p:nvSpPr>
        <p:spPr>
          <a:xfrm>
            <a:off x="990599" y="3767143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Težak za održavanje</a:t>
            </a:r>
            <a:br>
              <a:rPr lang="hr-HR" dirty="0"/>
            </a:br>
            <a:r>
              <a:rPr lang="hr-HR" dirty="0"/>
              <a:t>🔹 Nije praktičan za više elemenata</a:t>
            </a:r>
            <a:br>
              <a:rPr lang="hr-HR" dirty="0"/>
            </a:br>
            <a:r>
              <a:rPr lang="hr-HR" dirty="0"/>
              <a:t>🔹 Ne koristi se često, osim za brze prom</a:t>
            </a:r>
            <a:r>
              <a:rPr lang="en-US" dirty="0"/>
              <a:t>j</a:t>
            </a:r>
            <a:r>
              <a:rPr lang="hr-HR" dirty="0"/>
              <a:t>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87476-FB5A-1CC6-A866-F629DAE7257B}"/>
              </a:ext>
            </a:extLst>
          </p:cNvPr>
          <p:cNvSpPr txBox="1"/>
          <p:nvPr/>
        </p:nvSpPr>
        <p:spPr>
          <a:xfrm>
            <a:off x="990599" y="292641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Pogodno kada želiš </a:t>
            </a:r>
            <a:r>
              <a:rPr lang="hr-HR" b="1" dirty="0"/>
              <a:t>brzo promeniti stil samo jednog elementa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21CAE-5AD6-4844-B067-00C0DB42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hr-HR" b="1" i="0" u="none" strike="noStrike">
                <a:effectLst/>
              </a:rPr>
              <a:t>KAKO WEB STRANICE RADE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A8F9A-B314-534E-85B5-8C1E734AF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>
            <a:normAutofit/>
          </a:bodyPr>
          <a:lstStyle/>
          <a:p>
            <a:r>
              <a:rPr lang="hr-HR" sz="1900"/>
              <a:t>Web stranice se izrađuju koristeći tri glavne vrste datoteka: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HTML (Sadržaj)</a:t>
            </a:r>
            <a:r>
              <a:rPr lang="hr-HR" sz="1900"/>
              <a:t> → Struktura web stranice (tekst, slike, gumbi).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CSS (Stilovi)</a:t>
            </a:r>
            <a:r>
              <a:rPr lang="hr-HR" sz="1900"/>
              <a:t> → Definira izgled (boje, fontovi, raspored elemenata).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JavaScript (Funkcionalnost)</a:t>
            </a:r>
            <a:r>
              <a:rPr lang="hr-HR" sz="1900"/>
              <a:t> → Dodaje interaktivnost (klik događaji, animacije, validacija formulara).</a:t>
            </a:r>
          </a:p>
          <a:p>
            <a:r>
              <a:rPr lang="hr-HR" sz="1900"/>
              <a:t>Preglednik interpretira i prikazuje ove datoteke kako bi prikazao web stranicu.</a:t>
            </a:r>
          </a:p>
          <a:p>
            <a:endParaRPr lang="en-US" sz="1900"/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FFC13-DEA3-6592-A3F9-10410C09E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2024" y="2606027"/>
            <a:ext cx="5041776" cy="2533492"/>
          </a:xfrm>
          <a:noFill/>
        </p:spPr>
      </p:pic>
    </p:spTree>
    <p:extLst>
      <p:ext uri="{BB962C8B-B14F-4D97-AF65-F5344CB8AC3E}">
        <p14:creationId xmlns:p14="http://schemas.microsoft.com/office/powerpoint/2010/main" val="18210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5845-0F19-813E-6B6C-9CB63C56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0390-3D5B-5606-2E8C-CA7976F3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Internal CSS (Unutar</a:t>
            </a:r>
            <a:r>
              <a:rPr lang="en-US" sz="1600" dirty="0"/>
              <a:t> &lt;style&gt; </a:t>
            </a:r>
            <a:r>
              <a:rPr lang="hr-HR" sz="1600" dirty="0"/>
              <a:t>sekcije</a:t>
            </a:r>
            <a:r>
              <a:rPr lang="en-US" sz="1600" dirty="0"/>
              <a:t>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4E9E3-1280-908B-BC99-3ECD01352B2A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59B1-ADF7-C291-C275-76383CA28B87}"/>
              </a:ext>
            </a:extLst>
          </p:cNvPr>
          <p:cNvSpPr txBox="1"/>
          <p:nvPr/>
        </p:nvSpPr>
        <p:spPr>
          <a:xfrm>
            <a:off x="990599" y="3767143"/>
            <a:ext cx="5715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Ako sajt ima </a:t>
            </a:r>
            <a:r>
              <a:rPr lang="hr-HR" b="1" dirty="0"/>
              <a:t>više HTML stranica</a:t>
            </a:r>
            <a:r>
              <a:rPr lang="hr-HR" dirty="0"/>
              <a:t>, moraš ponavljati stilove u svakom fajlu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A09-D74B-43BB-4A49-37FA3E56AC60}"/>
              </a:ext>
            </a:extLst>
          </p:cNvPr>
          <p:cNvSpPr txBox="1"/>
          <p:nvPr/>
        </p:nvSpPr>
        <p:spPr>
          <a:xfrm>
            <a:off x="990599" y="292641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it-IT" dirty="0"/>
              <a:t>Može se koristiti za </a:t>
            </a:r>
            <a:r>
              <a:rPr lang="it-IT" b="1" dirty="0"/>
              <a:t>stilizaciju cele stranice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8EBB-2659-04AD-B4BD-7B12B2E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1" y="2377392"/>
            <a:ext cx="2830391" cy="2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B58E-E135-9463-AFB3-DC51F202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C4C-AC86-394B-EC2E-CA2888D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External CSS (U posebnom fajlu)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826DA6-1CEF-60E0-1ECA-39CFF810B7A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 dirty="0"/>
              <a:t>Dodavanja CSS-a u HTML Stranice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12C1-C7CE-C99C-BE1B-42CC7A50CF88}"/>
              </a:ext>
            </a:extLst>
          </p:cNvPr>
          <p:cNvSpPr txBox="1"/>
          <p:nvPr/>
        </p:nvSpPr>
        <p:spPr>
          <a:xfrm>
            <a:off x="990599" y="29264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mestu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6C1D-EAE6-5522-935D-F02AAE8D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2793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C726-F9A9-24D5-CC11-CDD9D5F7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0685-116F-3F1F-74DC-A19B0F00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  <a:endParaRPr lang="hr-H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CF0A4-6B64-7105-66AD-D779B18A7D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928557"/>
            <a:ext cx="5041776" cy="32530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buClrTx/>
              <a:buNone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Cilj: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Napravi stranicu sa tri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linka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koja menjaju boju teksta koristeći sva tri metoda.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Koraci: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1️⃣ Kreiraj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index.html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2️⃣ Dodaj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inline.html, internal.html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external.html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3️⃣</a:t>
            </a:r>
            <a:r>
              <a:rPr lang="sr-Latn-RS" altLang="sr-Latn-RS" sz="2200" b="1" dirty="0"/>
              <a:t>Koristi inline, internal i external CSS za stilizaciju </a:t>
            </a:r>
            <a:r>
              <a:rPr lang="en-US" altLang="sr-Latn-RS" sz="2200" b="1" dirty="0" err="1"/>
              <a:t>naslova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5DF9A-918B-811F-3FD3-E62A2CB7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217997"/>
            <a:ext cx="5041776" cy="130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2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4D30-8D65-19C2-9C39-ED1118C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96D9-81DA-B76F-8E33-623E14DA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2629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Element Selektori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6F5488-AA82-9EA1-D1D1-E762BDF7C66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0D8A-7293-BE1C-3F27-5D7A813EA4B3}"/>
              </a:ext>
            </a:extLst>
          </p:cNvPr>
          <p:cNvSpPr txBox="1"/>
          <p:nvPr/>
        </p:nvSpPr>
        <p:spPr>
          <a:xfrm>
            <a:off x="988280" y="1774107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94F60-EECF-7BAA-3B25-DB7200DA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59" y="3136605"/>
            <a:ext cx="2451117" cy="1249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16480-0E76-0D00-29EE-0D7BF0A2BD0E}"/>
              </a:ext>
            </a:extLst>
          </p:cNvPr>
          <p:cNvSpPr txBox="1"/>
          <p:nvPr/>
        </p:nvSpPr>
        <p:spPr>
          <a:xfrm>
            <a:off x="988280" y="32961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Primeniće</a:t>
            </a:r>
            <a:r>
              <a:rPr lang="hr-HR" dirty="0"/>
              <a:t> stil na </a:t>
            </a:r>
            <a:r>
              <a:rPr lang="hr-HR" b="1" dirty="0"/>
              <a:t>sve</a:t>
            </a:r>
            <a:r>
              <a:rPr lang="en-US" b="1" dirty="0"/>
              <a:t> h1 </a:t>
            </a:r>
            <a:r>
              <a:rPr lang="en-US" dirty="0" err="1"/>
              <a:t>elemente</a:t>
            </a:r>
            <a:r>
              <a:rPr lang="en-US" dirty="0"/>
              <a:t> I HTML </a:t>
            </a:r>
            <a:r>
              <a:rPr lang="en-US" dirty="0" err="1"/>
              <a:t>fajlu</a:t>
            </a:r>
            <a:endParaRPr lang="en-US" dirty="0"/>
          </a:p>
          <a:p>
            <a:endParaRPr lang="en-US" dirty="0"/>
          </a:p>
          <a:p>
            <a:r>
              <a:rPr lang="en-US" dirty="0"/>
              <a:t>⚠ </a:t>
            </a:r>
            <a:r>
              <a:rPr lang="en-US" dirty="0" err="1"/>
              <a:t>Oprez</a:t>
            </a:r>
            <a:r>
              <a:rPr lang="en-US" dirty="0"/>
              <a:t>! Element </a:t>
            </a:r>
            <a:r>
              <a:rPr lang="en-US" dirty="0" err="1"/>
              <a:t>selektori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HTML </a:t>
            </a:r>
            <a:r>
              <a:rPr lang="en-US" dirty="0" err="1"/>
              <a:t>elemente</a:t>
            </a:r>
            <a:r>
              <a:rPr lang="en-US" dirty="0"/>
              <a:t> tog </a:t>
            </a:r>
            <a:r>
              <a:rPr lang="en-US" dirty="0" err="1"/>
              <a:t>tipa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E77-7F9F-CA85-1C21-E5E0FD89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404F-54F8-F6DC-397E-317E45D8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Klasa Selektori</a:t>
            </a:r>
            <a:r>
              <a:rPr lang="en-US" sz="1600" dirty="0"/>
              <a:t> .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D7FA3D-E0F0-BC87-0BE8-842FE19CC1E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1574-B339-7032-CA27-67B996ED98DF}"/>
              </a:ext>
            </a:extLst>
          </p:cNvPr>
          <p:cNvSpPr txBox="1"/>
          <p:nvPr/>
        </p:nvSpPr>
        <p:spPr>
          <a:xfrm>
            <a:off x="988280" y="28389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👉Klase se koriste za </a:t>
            </a:r>
            <a:r>
              <a:rPr lang="en-US" dirty="0" err="1"/>
              <a:t>grupiranje</a:t>
            </a:r>
            <a:r>
              <a:rPr lang="hr-HR" dirty="0"/>
              <a:t> više elemenata koji </a:t>
            </a:r>
            <a:r>
              <a:rPr lang="en-US" dirty="0" err="1"/>
              <a:t>dijele</a:t>
            </a:r>
            <a:r>
              <a:rPr lang="hr-HR" dirty="0"/>
              <a:t> isti stil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en-US" dirty="0"/>
              <a:t>M</a:t>
            </a:r>
            <a:r>
              <a:rPr lang="pl-PL" dirty="0"/>
              <a:t>ožeš dodati istu klasu na više elemenata!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ADD2-FDB9-D427-460F-D7E72DAB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8" y="3867150"/>
            <a:ext cx="17049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05714-A5D3-A0F1-D7A1-0D02CA46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11" y="2867603"/>
            <a:ext cx="3562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88F-664F-FFE4-BBCA-2C58A57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06B-9F0A-B5D0-8893-B333E017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ID Selektori</a:t>
            </a:r>
            <a:r>
              <a:rPr lang="en-US" sz="1600" dirty="0"/>
              <a:t> #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47DD6F-1B1B-8052-B3C5-C17B69D482D9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41EC4-7C3A-89CB-1401-409972B5C631}"/>
              </a:ext>
            </a:extLst>
          </p:cNvPr>
          <p:cNvSpPr txBox="1"/>
          <p:nvPr/>
        </p:nvSpPr>
        <p:spPr>
          <a:xfrm>
            <a:off x="988280" y="2838939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ID je jedinstven</a:t>
            </a:r>
            <a:r>
              <a:rPr lang="hr-HR" dirty="0"/>
              <a:t> i koristi se kada želiš da </a:t>
            </a:r>
            <a:r>
              <a:rPr lang="hr-HR" dirty="0" err="1"/>
              <a:t>stilizuješ</a:t>
            </a:r>
            <a:r>
              <a:rPr lang="hr-HR" dirty="0"/>
              <a:t> </a:t>
            </a:r>
            <a:r>
              <a:rPr lang="hr-HR" b="1" dirty="0"/>
              <a:t>samo jedan</a:t>
            </a:r>
            <a:r>
              <a:rPr lang="hr-HR" dirty="0"/>
              <a:t> element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Svaki ID mora biti jedinstven u HTML dokumentu!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Koristi ID-eve samo kada je zaista potrebno!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21BA0-12A2-FD5C-9B34-0988C6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35" y="2880232"/>
            <a:ext cx="30480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CF98C-BFB4-783B-AA9B-1B2F398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23" y="3854601"/>
            <a:ext cx="1524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81B7-FE5C-5947-22C9-B3EBF239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EB2-55CB-41A5-B356-4D47A85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Selektori Atributa</a:t>
            </a:r>
            <a:r>
              <a:rPr lang="en-US" sz="1600" dirty="0"/>
              <a:t> []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A4E90-ED97-5EAA-D718-8DEFCE74EF40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62D9-ED44-80AB-74AC-BC475BDC4633}"/>
              </a:ext>
            </a:extLst>
          </p:cNvPr>
          <p:cNvSpPr txBox="1"/>
          <p:nvPr/>
        </p:nvSpPr>
        <p:spPr>
          <a:xfrm>
            <a:off x="988280" y="298358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Ovim selektorom možemo </a:t>
            </a:r>
            <a:r>
              <a:rPr lang="hr-HR" b="1" dirty="0"/>
              <a:t>ciljati HTML elemente koji imaju određeni atribut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hr-HR" dirty="0" err="1"/>
              <a:t>Prim</a:t>
            </a:r>
            <a:r>
              <a:rPr lang="en-US" dirty="0"/>
              <a:t>j</a:t>
            </a:r>
            <a:r>
              <a:rPr lang="hr-HR" dirty="0" err="1"/>
              <a:t>eni</a:t>
            </a:r>
            <a:r>
              <a:rPr lang="en-US" dirty="0"/>
              <a:t>t </a:t>
            </a:r>
            <a:r>
              <a:rPr lang="hr-HR" dirty="0"/>
              <a:t>će stil </a:t>
            </a:r>
            <a:r>
              <a:rPr lang="hr-HR" b="1" dirty="0"/>
              <a:t>samo na</a:t>
            </a:r>
            <a:r>
              <a:rPr lang="en-US" b="1" dirty="0"/>
              <a:t> &lt;input&gt; </a:t>
            </a:r>
            <a:r>
              <a:rPr lang="hr-HR" dirty="0"/>
              <a:t>elemente sa</a:t>
            </a:r>
            <a:r>
              <a:rPr lang="en-US" dirty="0"/>
              <a:t> </a:t>
            </a:r>
            <a:r>
              <a:rPr lang="en-US" b="1" dirty="0"/>
              <a:t>type=“text”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6928-100E-8AD3-6082-52715AD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0" y="2918683"/>
            <a:ext cx="40195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607F0-A7C5-060C-FA1D-94EC0D1A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00" y="3876753"/>
            <a:ext cx="2466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8FA9-C097-3717-CAD0-311D34A5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5A8-6337-70B9-A7BF-C2A1DF34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Univerzalni Selektor</a:t>
            </a:r>
            <a:r>
              <a:rPr lang="en-US" sz="1600" dirty="0"/>
              <a:t> *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82E13-2BA2-39CF-BD3C-974AF895F507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A267A-DFD6-96F8-A3AF-C50F84385C2F}"/>
              </a:ext>
            </a:extLst>
          </p:cNvPr>
          <p:cNvSpPr txBox="1"/>
          <p:nvPr/>
        </p:nvSpPr>
        <p:spPr>
          <a:xfrm>
            <a:off x="988280" y="2983588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 err="1"/>
              <a:t>Primeni</a:t>
            </a:r>
            <a:r>
              <a:rPr lang="hr-HR" b="1" dirty="0"/>
              <a:t> stil na SVE elemente</a:t>
            </a:r>
            <a:r>
              <a:rPr lang="hr-HR" dirty="0"/>
              <a:t> u HTML dokumentu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hr-HR" b="1" dirty="0"/>
              <a:t>Korisno za </a:t>
            </a:r>
            <a:r>
              <a:rPr lang="hr-HR" b="1" dirty="0" err="1"/>
              <a:t>resetovanje</a:t>
            </a:r>
            <a:r>
              <a:rPr lang="hr-HR" b="1" dirty="0"/>
              <a:t> stilova</a:t>
            </a:r>
            <a:r>
              <a:rPr lang="hr-HR" dirty="0"/>
              <a:t> na početku CSS fajla!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65AC-B110-F138-4D7B-2A7AA0E7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727F-9B52-1383-1603-F4057E10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1A073-4D54-DE7A-C2F1-949FF2BC3CB6}"/>
              </a:ext>
            </a:extLst>
          </p:cNvPr>
          <p:cNvSpPr txBox="1">
            <a:spLocks/>
          </p:cNvSpPr>
          <p:nvPr/>
        </p:nvSpPr>
        <p:spPr>
          <a:xfrm>
            <a:off x="946297" y="378725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Vjezba 2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2F28A-8B82-9FA9-08EA-D84821BFECED}"/>
              </a:ext>
            </a:extLst>
          </p:cNvPr>
          <p:cNvSpPr txBox="1"/>
          <p:nvPr/>
        </p:nvSpPr>
        <p:spPr>
          <a:xfrm>
            <a:off x="1233377" y="26368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E59FF2D-AB24-5659-D2F8-7B5C5DDC78B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0851" y="1150010"/>
            <a:ext cx="52436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Cilj: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Dodati boje pomoću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HEX i RGB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Koraci: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stranice na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antiquewhite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RGB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C5B-8EC4-EC5E-2528-17544BB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80" y="1919679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13FF-91D0-1EA5-9A89-1ABB75DA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F342FD-963F-E4EA-97E2-8B8AD761B237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844F-FABE-6D95-167B-14D52240DBA8}"/>
              </a:ext>
            </a:extLst>
          </p:cNvPr>
          <p:cNvSpPr txBox="1"/>
          <p:nvPr/>
        </p:nvSpPr>
        <p:spPr>
          <a:xfrm>
            <a:off x="878959" y="14640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2529B-1593-0E63-DB71-54CB6001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97" y="3223925"/>
            <a:ext cx="4492101" cy="18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197BA-9F3F-D6C5-4A6B-4CD861BB8768}"/>
              </a:ext>
            </a:extLst>
          </p:cNvPr>
          <p:cNvSpPr txBox="1"/>
          <p:nvPr/>
        </p:nvSpPr>
        <p:spPr>
          <a:xfrm>
            <a:off x="878959" y="28800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0248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B5E50-86F8-104C-86CC-6C7918CE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hr-HR" dirty="0"/>
              <a:t>(Hypertext Markup Language)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9F8A5A9-AB12-C81E-8102-AB0A40A24674}"/>
              </a:ext>
            </a:extLst>
          </p:cNvPr>
          <p:cNvSpPr txBox="1">
            <a:spLocks/>
          </p:cNvSpPr>
          <p:nvPr/>
        </p:nvSpPr>
        <p:spPr>
          <a:xfrm>
            <a:off x="990600" y="2082459"/>
            <a:ext cx="10515600" cy="94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Za razliku od CSS-a ili JavaScripta, web stranica može postojati samo s HTML datotekom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C51845-E188-2645-FE13-CEDB286F3F1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Primjer HTML naslova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4B54E-EE08-7353-90C0-842D29DE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99" y="4214445"/>
            <a:ext cx="4960601" cy="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CB10-4D00-CAFE-2837-40023755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4729A8-91A9-74F4-E2D5-84BA516119D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21F6F-56B2-6990-EF58-7E6F1B2F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COMPuted</a:t>
            </a:r>
            <a:r>
              <a:rPr lang="en-US" sz="1600" dirty="0"/>
              <a:t>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B65-33E7-7509-0807-E8A11CF01D3E}"/>
              </a:ext>
            </a:extLst>
          </p:cNvPr>
          <p:cNvSpPr txBox="1"/>
          <p:nvPr/>
        </p:nvSpPr>
        <p:spPr>
          <a:xfrm>
            <a:off x="937438" y="2167357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"</a:t>
            </a:r>
            <a:r>
              <a:rPr lang="hr-HR" dirty="0" err="1"/>
              <a:t>Computed</a:t>
            </a:r>
            <a:r>
              <a:rPr lang="hr-HR" dirty="0"/>
              <a:t>" kartica prikazuje konačni rezultat svih primijenjenih CSS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✅ Prikazuje sve boje, margine, fontove i druge osobine elementa</a:t>
            </a:r>
            <a:br>
              <a:rPr lang="hr-HR" dirty="0"/>
            </a:br>
            <a:r>
              <a:rPr lang="hr-HR" dirty="0"/>
              <a:t>✅ Ignorira precrtana pravila koja nisu aktivna</a:t>
            </a:r>
            <a:br>
              <a:rPr lang="hr-HR" dirty="0"/>
            </a:br>
            <a:r>
              <a:rPr lang="hr-HR" dirty="0"/>
              <a:t>✅ Omogućuje brže dijagnosticiranje problema</a:t>
            </a:r>
            <a:endParaRPr lang="en-US" dirty="0"/>
          </a:p>
          <a:p>
            <a:endParaRPr lang="en-US" b="1" dirty="0"/>
          </a:p>
          <a:p>
            <a:r>
              <a:rPr lang="hr-HR" b="1" dirty="0"/>
              <a:t>Primjer:</a:t>
            </a:r>
            <a:r>
              <a:rPr lang="hr-HR" dirty="0"/>
              <a:t> Ako se boja teksta ne prikazuje onako kako si očekivao, u </a:t>
            </a:r>
            <a:r>
              <a:rPr lang="hr-HR" b="1" dirty="0" err="1"/>
              <a:t>Computed</a:t>
            </a:r>
            <a:r>
              <a:rPr lang="hr-HR" dirty="0"/>
              <a:t> sekciji možeš vidjeti koje CSS pravilo ima prednost.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9F1-48AE-3A77-818E-07D363F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69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91BD-21A4-B276-B347-908954B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DDE4F-BD07-0561-0A5A-4361C7C5E5D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54FBF-7A88-AA79-222F-49EFF3C4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/>
              <a:t> CAPTURE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5119B-1715-1721-A121-B6D7AF60B942}"/>
              </a:ext>
            </a:extLst>
          </p:cNvPr>
          <p:cNvSpPr txBox="1"/>
          <p:nvPr/>
        </p:nvSpPr>
        <p:spPr>
          <a:xfrm>
            <a:off x="909141" y="241333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04778-9AC9-C59A-66FE-884F659D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40" y="208135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430D1-80F2-9437-388E-49453D4F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3A56FB-5CE3-3242-9FAC-48BF8D09D8B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2C92-AE3B-4B9E-89DC-85EAE936034E}"/>
              </a:ext>
            </a:extLst>
          </p:cNvPr>
          <p:cNvSpPr txBox="1"/>
          <p:nvPr/>
        </p:nvSpPr>
        <p:spPr>
          <a:xfrm>
            <a:off x="878959" y="1464092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Omogućuju inspekciju HTML i CSS koda</a:t>
            </a:r>
            <a:br>
              <a:rPr lang="hr-HR" dirty="0"/>
            </a:br>
            <a:r>
              <a:rPr lang="hr-HR" dirty="0"/>
              <a:t>✅ Otkrivanje i testiranje CSS pravila</a:t>
            </a:r>
            <a:br>
              <a:rPr lang="hr-HR" dirty="0"/>
            </a:br>
            <a:r>
              <a:rPr lang="hr-HR" dirty="0"/>
              <a:t>✅ Mijenjanje stilova uživo bez mijenjanja originalnog koda</a:t>
            </a:r>
            <a:br>
              <a:rPr lang="hr-HR" dirty="0"/>
            </a:br>
            <a:r>
              <a:rPr lang="hr-HR" dirty="0"/>
              <a:t>✅ Pregled automatski dodijeljenih stilova preglednika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1A8D5-D276-5BEA-B149-193ADE7D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A55DB-D8B4-F63C-F3F3-D2B7DAB7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0" y="4645809"/>
            <a:ext cx="4273514" cy="2014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D5C0-1A88-E0CF-F06D-1A92E034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4056321"/>
            <a:ext cx="2569529" cy="10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AD5D-40BD-4E22-B2EA-3941868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BDF96-045A-7219-F3A9-16A80F8A96F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Box</a:t>
            </a:r>
            <a:r>
              <a:rPr lang="hr-HR" dirty="0"/>
              <a:t> Model: Margine, </a:t>
            </a:r>
            <a:r>
              <a:rPr lang="hr-HR" dirty="0" err="1"/>
              <a:t>Padding</a:t>
            </a:r>
            <a:r>
              <a:rPr lang="hr-HR" dirty="0"/>
              <a:t> i Obrubi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EB44C-A2C4-660B-6CE1-F5B6BB9448B5}"/>
              </a:ext>
            </a:extLst>
          </p:cNvPr>
          <p:cNvSpPr txBox="1"/>
          <p:nvPr/>
        </p:nvSpPr>
        <p:spPr>
          <a:xfrm>
            <a:off x="878959" y="168737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FBE84-67A5-4E3F-5829-E7B29D7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7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D31C-BD72-532E-198B-E6904070A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31E2BE-9E40-8B6F-FBB4-083035B82D4C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&lt;div&gt; ELEMENT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F9E3-B9FD-2269-A41D-904BCC103650}"/>
              </a:ext>
            </a:extLst>
          </p:cNvPr>
          <p:cNvSpPr txBox="1"/>
          <p:nvPr/>
        </p:nvSpPr>
        <p:spPr>
          <a:xfrm>
            <a:off x="878959" y="2057465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AA350-779A-4946-40C3-3FB21114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46" y="1562165"/>
            <a:ext cx="47244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6815-C0C9-3C09-5F2D-06470BF3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46" y="3428999"/>
            <a:ext cx="21336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03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2F367-F090-3B40-8EFB-46F0D787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5DFA6-A46A-9568-2E48-DC585A715521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9668-40BC-AC9B-DE9D-D101207824F0}"/>
              </a:ext>
            </a:extLst>
          </p:cNvPr>
          <p:cNvSpPr txBox="1"/>
          <p:nvPr/>
        </p:nvSpPr>
        <p:spPr>
          <a:xfrm>
            <a:off x="878959" y="264223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Pravilo koje je niže u CSS fajlu ima veći prioritet</a:t>
            </a:r>
            <a:r>
              <a:rPr lang="hr-HR" dirty="0"/>
              <a:t> i može </a:t>
            </a:r>
            <a:r>
              <a:rPr lang="hr-HR" b="1" dirty="0"/>
              <a:t>pregaziti</a:t>
            </a:r>
            <a:r>
              <a:rPr lang="hr-HR" dirty="0"/>
              <a:t> prethodno definisana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dirty="0" err="1"/>
              <a:t>Tekst</a:t>
            </a:r>
            <a:r>
              <a:rPr lang="en-US" dirty="0"/>
              <a:t> &lt;li&gt; </a:t>
            </a:r>
            <a:r>
              <a:rPr lang="hr-HR" dirty="0"/>
              <a:t>će biti </a:t>
            </a:r>
            <a:r>
              <a:rPr lang="hr-HR" b="1" dirty="0"/>
              <a:t>plav</a:t>
            </a:r>
            <a:r>
              <a:rPr lang="hr-HR" dirty="0"/>
              <a:t>, jer drugo pravilo dolazi </a:t>
            </a:r>
            <a:r>
              <a:rPr lang="hr-HR" b="1" dirty="0"/>
              <a:t>kasnije</a:t>
            </a:r>
            <a:r>
              <a:rPr lang="hr-HR" dirty="0"/>
              <a:t> i pregazi prvo.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A3E14-D5B2-765F-4443-BE314E4D20BE}"/>
              </a:ext>
            </a:extLst>
          </p:cNvPr>
          <p:cNvSpPr txBox="1"/>
          <p:nvPr/>
        </p:nvSpPr>
        <p:spPr>
          <a:xfrm>
            <a:off x="878959" y="1237032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9ACED"/>
                </a:solidFill>
                <a:latin typeface="Open Sans" panose="020B0606030504020204" pitchFamily="34" charset="0"/>
              </a:rPr>
              <a:t>K</a:t>
            </a:r>
            <a:r>
              <a:rPr lang="hr-HR" sz="1800" kern="1200" dirty="0">
                <a:solidFill>
                  <a:srgbClr val="69ACED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ako CSS odlučuje koji stil će biti primenjen kada postoji više pravila za isti element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E4C682-E493-8C77-27B6-38147B34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606364"/>
            <a:ext cx="5328139" cy="853976"/>
          </a:xfrm>
        </p:spPr>
        <p:txBody>
          <a:bodyPr>
            <a:normAutofit/>
          </a:bodyPr>
          <a:lstStyle/>
          <a:p>
            <a:r>
              <a:rPr lang="pl-PL" sz="1600" dirty="0"/>
              <a:t>Pozicija Pravila u CSS Fajlu</a:t>
            </a:r>
            <a:endParaRPr lang="hr-HR" sz="160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B7400-3BE7-E457-D91A-E14E5D16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2" y="2509836"/>
            <a:ext cx="44862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A91A-4207-1D6C-FBD0-CD122394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E5A66C-62EC-8FF0-1599-0D097F9CE59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7135E-E774-D432-646C-B0E06FC71432}"/>
              </a:ext>
            </a:extLst>
          </p:cNvPr>
          <p:cNvSpPr txBox="1"/>
          <p:nvPr/>
        </p:nvSpPr>
        <p:spPr>
          <a:xfrm>
            <a:off x="878959" y="2070699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CSS specifičnost određuje koji selektor ima prednost</a:t>
            </a:r>
            <a:r>
              <a:rPr lang="hr-HR" dirty="0"/>
              <a:t>. Pravila sa </a:t>
            </a:r>
            <a:r>
              <a:rPr lang="hr-HR" b="1" dirty="0"/>
              <a:t>više specifičnosti</a:t>
            </a:r>
            <a:r>
              <a:rPr lang="hr-HR" dirty="0"/>
              <a:t> će pobediti manje specifične.</a:t>
            </a:r>
            <a:br>
              <a:rPr lang="en-US" dirty="0"/>
            </a:br>
            <a:br>
              <a:rPr lang="en-US" dirty="0"/>
            </a:br>
            <a:r>
              <a:rPr lang="hr-HR" dirty="0"/>
              <a:t>1️⃣ </a:t>
            </a:r>
            <a:r>
              <a:rPr lang="hr-HR" b="1" dirty="0"/>
              <a:t>Element selektor</a:t>
            </a:r>
            <a:r>
              <a:rPr lang="hr-HR" dirty="0"/>
              <a:t> (p, li, h1)</a:t>
            </a:r>
            <a:br>
              <a:rPr lang="hr-HR" dirty="0"/>
            </a:br>
            <a:r>
              <a:rPr lang="hr-HR" dirty="0"/>
              <a:t>2️⃣ </a:t>
            </a:r>
            <a:r>
              <a:rPr lang="hr-HR" b="1" dirty="0"/>
              <a:t>Klasa selektor</a:t>
            </a:r>
            <a:r>
              <a:rPr lang="hr-HR" dirty="0"/>
              <a:t> (.moja-klasa)</a:t>
            </a:r>
            <a:br>
              <a:rPr lang="hr-HR" dirty="0"/>
            </a:br>
            <a:r>
              <a:rPr lang="hr-HR" dirty="0"/>
              <a:t>3️⃣ </a:t>
            </a:r>
            <a:r>
              <a:rPr lang="hr-HR" b="1" dirty="0"/>
              <a:t>Atribut selektor</a:t>
            </a:r>
            <a:r>
              <a:rPr lang="hr-HR" dirty="0"/>
              <a:t> ([type="text"])</a:t>
            </a:r>
            <a:br>
              <a:rPr lang="hr-HR" dirty="0"/>
            </a:br>
            <a:r>
              <a:rPr lang="hr-HR" dirty="0"/>
              <a:t>4️⃣ </a:t>
            </a:r>
            <a:r>
              <a:rPr lang="hr-HR" b="1" dirty="0"/>
              <a:t>ID selektor</a:t>
            </a:r>
            <a:r>
              <a:rPr lang="hr-HR" dirty="0"/>
              <a:t> (#moj-id)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547568-6241-7F4D-FBD2-E5DD4250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Specifičnost Selektora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F0BCF-4277-A6B1-BA4A-88512A5F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22" y="2070699"/>
            <a:ext cx="5261463" cy="27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44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BD27-85FC-EB92-DB77-914F85193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0DB9B-A184-B66F-E2BE-07A55E98F8B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1CA4F-2948-91AE-E412-C86D1F3E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it-IT" sz="1600" dirty="0"/>
              <a:t>Tip Stila (Eksterni, Interni, Inline)</a:t>
            </a:r>
            <a:endParaRPr lang="hr-H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A95E3-534F-41C3-2864-23AEE947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6" y="2414906"/>
            <a:ext cx="4750315" cy="366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398F2-1EF9-F8ED-830A-AAB6A0042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46" y="2781568"/>
            <a:ext cx="3313028" cy="1904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D29FF-F177-3BAE-CF7A-401C006B3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59" y="2033352"/>
            <a:ext cx="5657116" cy="106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E0485C-3B88-E86E-3403-FEBC5E6E9BAC}"/>
              </a:ext>
            </a:extLst>
          </p:cNvPr>
          <p:cNvSpPr txBox="1"/>
          <p:nvPr/>
        </p:nvSpPr>
        <p:spPr>
          <a:xfrm>
            <a:off x="878959" y="3756840"/>
            <a:ext cx="5388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20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841F1-5889-EC60-F37E-A0284C9F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126D23-CCD7-0CAE-0B57-A0CFECB58005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CSS Cascade &amp; Specificity: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Prioriteta</a:t>
            </a:r>
            <a:r>
              <a:rPr lang="en-US" dirty="0"/>
              <a:t> u CSS-u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6BD99-B4E7-49ED-EA24-4E217AC994B7}"/>
              </a:ext>
            </a:extLst>
          </p:cNvPr>
          <p:cNvSpPr txBox="1"/>
          <p:nvPr/>
        </p:nvSpPr>
        <p:spPr>
          <a:xfrm>
            <a:off x="878959" y="2075333"/>
            <a:ext cx="6142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</a:t>
            </a:r>
            <a:r>
              <a:rPr lang="hr-HR" b="1" dirty="0"/>
              <a:t>apsolutno</a:t>
            </a:r>
            <a:r>
              <a:rPr lang="hr-HR" dirty="0"/>
              <a:t> da osiguraš da neko pravilo </a:t>
            </a:r>
            <a:r>
              <a:rPr lang="hr-HR" b="1" dirty="0"/>
              <a:t>uvek važi</a:t>
            </a:r>
            <a:r>
              <a:rPr lang="hr-HR" dirty="0"/>
              <a:t>, koristi </a:t>
            </a:r>
            <a:r>
              <a:rPr lang="en-US" dirty="0"/>
              <a:t>!important</a:t>
            </a:r>
          </a:p>
          <a:p>
            <a:endParaRPr lang="en-US" dirty="0"/>
          </a:p>
          <a:p>
            <a:r>
              <a:rPr lang="en-US" dirty="0" err="1"/>
              <a:t>Prekomjerena</a:t>
            </a:r>
            <a:r>
              <a:rPr lang="en-US" dirty="0"/>
              <a:t> </a:t>
            </a:r>
            <a:r>
              <a:rPr lang="en-US" dirty="0" err="1"/>
              <a:t>upotreba</a:t>
            </a:r>
            <a:r>
              <a:rPr lang="en-US" dirty="0"/>
              <a:t> !important </a:t>
            </a:r>
            <a:r>
              <a:rPr lang="hr-HR" dirty="0"/>
              <a:t>može zakomplikovati održavanje CSS-a. Koristi ga </a:t>
            </a:r>
            <a:r>
              <a:rPr lang="hr-HR" b="1" dirty="0"/>
              <a:t>samo kada je neophodno</a:t>
            </a:r>
            <a:r>
              <a:rPr lang="hr-HR" dirty="0"/>
              <a:t>!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172DFD-DC74-B860-318D-8B6182B6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59" y="1179376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Koristenje</a:t>
            </a:r>
            <a:r>
              <a:rPr lang="en-US" sz="1600" dirty="0"/>
              <a:t> !important za </a:t>
            </a:r>
            <a:r>
              <a:rPr lang="en-US" sz="1600" dirty="0" err="1"/>
              <a:t>za</a:t>
            </a:r>
            <a:r>
              <a:rPr lang="en-US" sz="1600" dirty="0"/>
              <a:t> </a:t>
            </a:r>
            <a:r>
              <a:rPr lang="en-US" sz="1600" dirty="0" err="1"/>
              <a:t>Forsiranje</a:t>
            </a:r>
            <a:r>
              <a:rPr lang="en-US" sz="1600" dirty="0"/>
              <a:t> </a:t>
            </a:r>
            <a:r>
              <a:rPr lang="en-US" sz="1600" dirty="0" err="1"/>
              <a:t>Pravila</a:t>
            </a:r>
            <a:endParaRPr lang="hr-HR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F0ED5D-E714-0375-2CEE-7E7EF35F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1" y="3998364"/>
            <a:ext cx="53816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A6395-85D3-3697-2B0C-52CA49236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4" y="2075333"/>
            <a:ext cx="3082070" cy="24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0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8857-A4EE-0C20-8508-3D0ADAC2F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90FB62-F98A-D022-E31E-A17A4FCC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2333873"/>
            <a:ext cx="7008812" cy="2190253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8B1A86-6785-1964-C41C-673C0D98D48A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Vjezba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BA596-5F0A-4641-B457-821BF9BC4EBD}"/>
              </a:ext>
            </a:extLst>
          </p:cNvPr>
          <p:cNvSpPr txBox="1"/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GB" sz="16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</a:t>
            </a:r>
          </a:p>
        </p:txBody>
      </p:sp>
    </p:spTree>
    <p:extLst>
      <p:ext uri="{BB962C8B-B14F-4D97-AF65-F5344CB8AC3E}">
        <p14:creationId xmlns:p14="http://schemas.microsoft.com/office/powerpoint/2010/main" val="401728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1A7D-B4D0-AAC3-8062-06F26984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B34BC9-0D5A-8EC1-4F76-1F63858DC9BE}"/>
              </a:ext>
            </a:extLst>
          </p:cNvPr>
          <p:cNvSpPr txBox="1">
            <a:spLocks/>
          </p:cNvSpPr>
          <p:nvPr/>
        </p:nvSpPr>
        <p:spPr>
          <a:xfrm>
            <a:off x="990600" y="855785"/>
            <a:ext cx="10515600" cy="143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/>
              <a:t>Jezik za označavanje</a:t>
            </a:r>
            <a:r>
              <a:rPr lang="hr-HR" dirty="0"/>
              <a:t>: Slično uređivačkom označavanju u rukopisima (</a:t>
            </a:r>
            <a:r>
              <a:rPr lang="en-US" dirty="0"/>
              <a:t>bold</a:t>
            </a:r>
            <a:r>
              <a:rPr lang="hr-HR" dirty="0"/>
              <a:t>, </a:t>
            </a:r>
            <a:r>
              <a:rPr lang="en-US" dirty="0"/>
              <a:t>underline</a:t>
            </a:r>
            <a:r>
              <a:rPr lang="hr-HR" dirty="0"/>
              <a:t> itd.)</a:t>
            </a:r>
            <a:endParaRPr lang="en-US" dirty="0"/>
          </a:p>
          <a:p>
            <a:r>
              <a:rPr lang="hr-HR" dirty="0"/>
              <a:t>HTML koristi oznake (</a:t>
            </a:r>
            <a:r>
              <a:rPr lang="hr-HR" b="1" dirty="0"/>
              <a:t>tagove</a:t>
            </a:r>
            <a:r>
              <a:rPr lang="hr-HR" dirty="0"/>
              <a:t>) za strukturiranje sadržaja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809E66-8855-90B8-F394-4CE623D35EE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>
                <a:solidFill>
                  <a:schemeClr val="tx2"/>
                </a:solidFill>
              </a:rPr>
              <a:t>Primjer </a:t>
            </a:r>
            <a:r>
              <a:rPr lang="en-US" dirty="0" err="1">
                <a:solidFill>
                  <a:schemeClr val="tx2"/>
                </a:solidFill>
              </a:rPr>
              <a:t>hiperveze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linka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E9752-5B57-397F-96E8-1CD68525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83" y="3867694"/>
            <a:ext cx="4960601" cy="7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7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C638A-01F8-392D-1240-10B8AFB7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47832E-F7AA-472B-91B4-2CAF70443F0A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Kombin</a:t>
            </a:r>
            <a:r>
              <a:rPr lang="en-US" dirty="0" err="1"/>
              <a:t>iranje</a:t>
            </a:r>
            <a:r>
              <a:rPr lang="hr-HR" dirty="0"/>
              <a:t> CSS Selektora: Precizno Stiliz</a:t>
            </a:r>
            <a:r>
              <a:rPr lang="en-US" dirty="0" err="1"/>
              <a:t>iranje</a:t>
            </a:r>
            <a:endParaRPr lang="hr-H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A5AD8-6E8F-29BB-AE2B-688CEBA9FC93}"/>
              </a:ext>
            </a:extLst>
          </p:cNvPr>
          <p:cNvSpPr txBox="1"/>
          <p:nvPr/>
        </p:nvSpPr>
        <p:spPr>
          <a:xfrm>
            <a:off x="878959" y="2075333"/>
            <a:ext cx="6142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</a:t>
            </a:r>
            <a:r>
              <a:rPr lang="hr-HR" b="1" dirty="0"/>
              <a:t>apsolutno</a:t>
            </a:r>
            <a:r>
              <a:rPr lang="hr-HR" dirty="0"/>
              <a:t> da osiguraš da neko pravilo </a:t>
            </a:r>
            <a:r>
              <a:rPr lang="hr-HR" b="1" dirty="0"/>
              <a:t>uvek važi</a:t>
            </a:r>
            <a:r>
              <a:rPr lang="hr-HR" dirty="0"/>
              <a:t>, koristi </a:t>
            </a:r>
            <a:r>
              <a:rPr lang="en-US" dirty="0"/>
              <a:t>!important</a:t>
            </a:r>
          </a:p>
          <a:p>
            <a:endParaRPr lang="en-US" dirty="0"/>
          </a:p>
          <a:p>
            <a:r>
              <a:rPr lang="en-US" dirty="0" err="1"/>
              <a:t>Prekomjerena</a:t>
            </a:r>
            <a:r>
              <a:rPr lang="en-US" dirty="0"/>
              <a:t> </a:t>
            </a:r>
            <a:r>
              <a:rPr lang="en-US" dirty="0" err="1"/>
              <a:t>upotreba</a:t>
            </a:r>
            <a:r>
              <a:rPr lang="en-US" dirty="0"/>
              <a:t> !important </a:t>
            </a:r>
            <a:r>
              <a:rPr lang="hr-HR" dirty="0"/>
              <a:t>može zakomplikovati održavanje CSS-a. Koristi ga </a:t>
            </a:r>
            <a:r>
              <a:rPr lang="hr-HR" b="1" dirty="0"/>
              <a:t>samo kada je neophodno</a:t>
            </a:r>
            <a:r>
              <a:rPr lang="hr-HR" dirty="0"/>
              <a:t>!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CD915-BF13-CF7D-95D8-A97CAE495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11" y="3998364"/>
            <a:ext cx="5381625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4DC4A9-474A-9887-1BE9-51CD321D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34" y="2075333"/>
            <a:ext cx="3082070" cy="247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2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EDE8-DC03-4145-F06F-6E1F2923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263"/>
            <a:ext cx="10515600" cy="691660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hr-HR" dirty="0"/>
              <a:t> element se sastoji od: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CB9D3-D53F-1036-1BD2-126BD12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76" y="1582614"/>
            <a:ext cx="6231746" cy="34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48B8-C10E-533E-5B21-45A02917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EDC-8401-DC09-C721-5DE263A3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hr-HR" dirty="0"/>
              <a:t>snovna struktura HTML fajla (Boilerplate)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5637A-06F3-B314-EFBE-32B61A5E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109"/>
            <a:ext cx="12192000" cy="3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6CFF-2541-1EF2-8FC3-50CA26EC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452FB-D8E2-AAAA-C20A-BA32036E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Naslovi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ADD7DD9-50E6-4B83-4A2D-2EBC3FECF50A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en-US" dirty="0"/>
              <a:t>Razina </a:t>
            </a:r>
            <a:r>
              <a:rPr lang="en-US" dirty="0" err="1"/>
              <a:t>naslova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69EDC-9B4D-F266-98BD-AE80B85A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6" y="2978418"/>
            <a:ext cx="3463574" cy="1686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ABEBF-27BA-91EC-9ACC-1CF0FC3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3" y="2968891"/>
            <a:ext cx="3110279" cy="17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D8C1-EF56-1B77-28DC-99E83CF8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6C2B-9CA4-558F-5BC9-854B4F0C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F0DE921-A924-9E61-ECD1-82D704F5BAFA}"/>
              </a:ext>
            </a:extLst>
          </p:cNvPr>
          <p:cNvSpPr txBox="1">
            <a:spLocks/>
          </p:cNvSpPr>
          <p:nvPr/>
        </p:nvSpPr>
        <p:spPr>
          <a:xfrm>
            <a:off x="1142999" y="1995487"/>
            <a:ext cx="10515600" cy="85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hr-HR" b="1" dirty="0"/>
              <a:t> Live Preview</a:t>
            </a:r>
            <a:r>
              <a:rPr lang="en-US" b="1" dirty="0"/>
              <a:t> plugin</a:t>
            </a:r>
            <a:r>
              <a:rPr lang="hr-HR" dirty="0"/>
              <a:t> za pregled promjena u stvarnom vremenu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Rekreiraj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61547-74D7-6DE2-C937-3CEB6405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0" y="2849462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2588</Words>
  <Application>Microsoft Office PowerPoint</Application>
  <PresentationFormat>Widescreen</PresentationFormat>
  <Paragraphs>305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Consolas</vt:lpstr>
      <vt:lpstr>Open Sans</vt:lpstr>
      <vt:lpstr>Open Sans Semibold</vt:lpstr>
      <vt:lpstr>Roboto Mono</vt:lpstr>
      <vt:lpstr>Wingdings</vt:lpstr>
      <vt:lpstr>Office Theme</vt:lpstr>
      <vt:lpstr>Uvod u HTML</vt:lpstr>
      <vt:lpstr>Uvod u HTML</vt:lpstr>
      <vt:lpstr>KAKO WEB STRANICE RADE</vt:lpstr>
      <vt:lpstr>HTML (Hypertext Markup Language)</vt:lpstr>
      <vt:lpstr>PowerPoint Presentation</vt:lpstr>
      <vt:lpstr>PowerPoint Presentation</vt:lpstr>
      <vt:lpstr>Osnovna struktura HTML fajla (Boilerplate)</vt:lpstr>
      <vt:lpstr>Naslovi u HTML-u</vt:lpstr>
      <vt:lpstr>VJEžBA 1</vt:lpstr>
      <vt:lpstr>Paragrafi u HTML-u</vt:lpstr>
      <vt:lpstr>PowerPoint Presentation</vt:lpstr>
      <vt:lpstr>HTML Void elementI</vt:lpstr>
      <vt:lpstr>Vježba 2: Formatiranje web stranice koristeći void elemente</vt:lpstr>
      <vt:lpstr>Uvod u HTML liste</vt:lpstr>
      <vt:lpstr>ugniježđene liste u HTML-u</vt:lpstr>
      <vt:lpstr>PowerPoint Presentation</vt:lpstr>
      <vt:lpstr>Vežba 3</vt:lpstr>
      <vt:lpstr>HTML Atributi</vt:lpstr>
      <vt:lpstr>ANCOR ELEMENT</vt:lpstr>
      <vt:lpstr>IMG ELEMENT</vt:lpstr>
      <vt:lpstr>VJEžBA 4</vt:lpstr>
      <vt:lpstr>Apsolutne i Relativne Putanje u HTML-u</vt:lpstr>
      <vt:lpstr>VJEžBA 5</vt:lpstr>
      <vt:lpstr>Višestranih Web Sajtova</vt:lpstr>
      <vt:lpstr>VJEžBA 6</vt:lpstr>
      <vt:lpstr>UVOD U CSS</vt:lpstr>
      <vt:lpstr>Sto je CSS?</vt:lpstr>
      <vt:lpstr>zaŠto KORISTIMO CSS?</vt:lpstr>
      <vt:lpstr>Inline CSS (Unutar HTML oznake)</vt:lpstr>
      <vt:lpstr>Internal CSS (Unutar &lt;style&gt; sekcije)</vt:lpstr>
      <vt:lpstr>External CSS (U posebnom fajlu)</vt:lpstr>
      <vt:lpstr>VJEžBA 1</vt:lpstr>
      <vt:lpstr>Element Selektori</vt:lpstr>
      <vt:lpstr>Klasa Selektori .</vt:lpstr>
      <vt:lpstr>ID Selektori #</vt:lpstr>
      <vt:lpstr>Selektori Atributa []</vt:lpstr>
      <vt:lpstr>Univerzalni Selektor *</vt:lpstr>
      <vt:lpstr>PowerPoint Presentation</vt:lpstr>
      <vt:lpstr>PowerPoint Presentation</vt:lpstr>
      <vt:lpstr>COMPuted sekcija</vt:lpstr>
      <vt:lpstr> CAPTURE Sekcija</vt:lpstr>
      <vt:lpstr>PowerPoint Presentation</vt:lpstr>
      <vt:lpstr>PowerPoint Presentation</vt:lpstr>
      <vt:lpstr>PowerPoint Presentation</vt:lpstr>
      <vt:lpstr>Pozicija Pravila u CSS Fajlu</vt:lpstr>
      <vt:lpstr>Specifičnost Selektora</vt:lpstr>
      <vt:lpstr>Tip Stila (Eksterni, Interni, Inline)</vt:lpstr>
      <vt:lpstr>Koristenje !important za za Forsiranje Pravila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113</cp:revision>
  <dcterms:created xsi:type="dcterms:W3CDTF">2021-08-14T09:32:24Z</dcterms:created>
  <dcterms:modified xsi:type="dcterms:W3CDTF">2025-02-20T15:05:59Z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